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9"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hYiZAsnB3CQYbbSpHiSqJBWRA/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20E2DF8-51B5-48C5-9660-65B832B8664A}">
  <a:tblStyle styleId="{820E2DF8-51B5-48C5-9660-65B832B8664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50"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 name="Google Shape;429;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42"/>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2"/>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chemeClr val="accent1"/>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0" name="Google Shape;20;p4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4"/>
        <p:cNvGrpSpPr/>
        <p:nvPr/>
      </p:nvGrpSpPr>
      <p:grpSpPr>
        <a:xfrm>
          <a:off x="0" y="0"/>
          <a:ext cx="0" cy="0"/>
          <a:chOff x="0" y="0"/>
          <a:chExt cx="0" cy="0"/>
        </a:xfrm>
      </p:grpSpPr>
      <p:sp>
        <p:nvSpPr>
          <p:cNvPr id="75" name="Google Shape;75;p51"/>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1"/>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7" name="Google Shape;77;p51"/>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8" name="Google Shape;78;p5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5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1"/>
        <p:cNvGrpSpPr/>
        <p:nvPr/>
      </p:nvGrpSpPr>
      <p:grpSpPr>
        <a:xfrm>
          <a:off x="0" y="0"/>
          <a:ext cx="0" cy="0"/>
          <a:chOff x="0" y="0"/>
          <a:chExt cx="0" cy="0"/>
        </a:xfrm>
      </p:grpSpPr>
      <p:sp>
        <p:nvSpPr>
          <p:cNvPr id="82" name="Google Shape;82;p52"/>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2"/>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4" name="Google Shape;84;p5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5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7"/>
        <p:cNvGrpSpPr/>
        <p:nvPr/>
      </p:nvGrpSpPr>
      <p:grpSpPr>
        <a:xfrm>
          <a:off x="0" y="0"/>
          <a:ext cx="0" cy="0"/>
          <a:chOff x="0" y="0"/>
          <a:chExt cx="0" cy="0"/>
        </a:xfrm>
      </p:grpSpPr>
      <p:sp>
        <p:nvSpPr>
          <p:cNvPr id="88" name="Google Shape;88;p53"/>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53"/>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chemeClr val="accent1"/>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0" name="Google Shape;90;p53"/>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1" name="Google Shape;91;p5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5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5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4" name="Google Shape;94;p53"/>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u="none" strike="noStrike" cap="none">
                <a:solidFill>
                  <a:schemeClr val="accent1"/>
                </a:solidFill>
                <a:latin typeface="Arial"/>
                <a:ea typeface="Arial"/>
                <a:cs typeface="Arial"/>
                <a:sym typeface="Arial"/>
              </a:rPr>
              <a:t>“</a:t>
            </a:r>
            <a:endParaRPr/>
          </a:p>
        </p:txBody>
      </p:sp>
      <p:sp>
        <p:nvSpPr>
          <p:cNvPr id="95" name="Google Shape;95;p53"/>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u="none" strike="noStrike" cap="none">
                <a:solidFill>
                  <a:schemeClr val="accen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6"/>
        <p:cNvGrpSpPr/>
        <p:nvPr/>
      </p:nvGrpSpPr>
      <p:grpSpPr>
        <a:xfrm>
          <a:off x="0" y="0"/>
          <a:ext cx="0" cy="0"/>
          <a:chOff x="0" y="0"/>
          <a:chExt cx="0" cy="0"/>
        </a:xfrm>
      </p:grpSpPr>
      <p:sp>
        <p:nvSpPr>
          <p:cNvPr id="97" name="Google Shape;97;p54"/>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54"/>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chemeClr val="accent1"/>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99" name="Google Shape;99;p5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5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5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55"/>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5" name="Google Shape;105;p55"/>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6" name="Google Shape;106;p55"/>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7" name="Google Shape;107;p55"/>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8" name="Google Shape;108;p55"/>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55"/>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0" name="Google Shape;110;p55"/>
          <p:cNvCxnSpPr/>
          <p:nvPr/>
        </p:nvCxnSpPr>
        <p:spPr>
          <a:xfrm>
            <a:off x="3726142" y="2133600"/>
            <a:ext cx="0" cy="39624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111" name="Google Shape;111;p55"/>
          <p:cNvCxnSpPr/>
          <p:nvPr/>
        </p:nvCxnSpPr>
        <p:spPr>
          <a:xfrm>
            <a:off x="6962227" y="2133600"/>
            <a:ext cx="0" cy="3966882"/>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112" name="Google Shape;112;p5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5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5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5"/>
        <p:cNvGrpSpPr/>
        <p:nvPr/>
      </p:nvGrpSpPr>
      <p:grpSpPr>
        <a:xfrm>
          <a:off x="0" y="0"/>
          <a:ext cx="0" cy="0"/>
          <a:chOff x="0" y="0"/>
          <a:chExt cx="0" cy="0"/>
        </a:xfrm>
      </p:grpSpPr>
      <p:sp>
        <p:nvSpPr>
          <p:cNvPr id="116" name="Google Shape;116;p5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56"/>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8" name="Google Shape;118;p56"/>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9" name="Google Shape;119;p56"/>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0" name="Google Shape;120;p56"/>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1" name="Google Shape;121;p56"/>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2" name="Google Shape;122;p56"/>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3" name="Google Shape;123;p56"/>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4" name="Google Shape;124;p56"/>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5" name="Google Shape;125;p56"/>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26" name="Google Shape;126;p56"/>
          <p:cNvCxnSpPr/>
          <p:nvPr/>
        </p:nvCxnSpPr>
        <p:spPr>
          <a:xfrm>
            <a:off x="3726142" y="2133600"/>
            <a:ext cx="0" cy="39624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127" name="Google Shape;127;p56"/>
          <p:cNvCxnSpPr/>
          <p:nvPr/>
        </p:nvCxnSpPr>
        <p:spPr>
          <a:xfrm>
            <a:off x="6962227" y="2133600"/>
            <a:ext cx="0" cy="3966882"/>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128" name="Google Shape;128;p5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5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5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5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57"/>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5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5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5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58"/>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58"/>
          <p:cNvSpPr txBox="1">
            <a:spLocks noGrp="1"/>
          </p:cNvSpPr>
          <p:nvPr>
            <p:ph type="body" idx="1"/>
          </p:nvPr>
        </p:nvSpPr>
        <p:spPr>
          <a:xfrm rot="5400000">
            <a:off x="1679575"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5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5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5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4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6" name="Google Shape;26;p4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4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
        <p:nvSpPr>
          <p:cNvPr id="35" name="Google Shape;35;p4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46"/>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6"/>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chemeClr val="accent1"/>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41" name="Google Shape;41;p4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4"/>
        <p:cNvGrpSpPr/>
        <p:nvPr/>
      </p:nvGrpSpPr>
      <p:grpSpPr>
        <a:xfrm>
          <a:off x="0" y="0"/>
          <a:ext cx="0" cy="0"/>
          <a:chOff x="0" y="0"/>
          <a:chExt cx="0" cy="0"/>
        </a:xfrm>
      </p:grpSpPr>
      <p:sp>
        <p:nvSpPr>
          <p:cNvPr id="45" name="Google Shape;45;p4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7"/>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7" name="Google Shape;47;p47"/>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8" name="Google Shape;48;p4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4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Google Shape;52;p4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8"/>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4" name="Google Shape;54;p48"/>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5" name="Google Shape;55;p48"/>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6" name="Google Shape;56;p48"/>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7" name="Google Shape;57;p4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49"/>
          <p:cNvSpPr txBox="1">
            <a:spLocks noGrp="1"/>
          </p:cNvSpPr>
          <p:nvPr>
            <p:ph type="title"/>
          </p:nvPr>
        </p:nvSpPr>
        <p:spPr>
          <a:xfrm>
            <a:off x="1154954"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49"/>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3" name="Google Shape;63;p49"/>
          <p:cNvSpPr txBox="1">
            <a:spLocks noGrp="1"/>
          </p:cNvSpPr>
          <p:nvPr>
            <p:ph type="body" idx="2"/>
          </p:nvPr>
        </p:nvSpPr>
        <p:spPr>
          <a:xfrm>
            <a:off x="1154954"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4" name="Google Shape;64;p4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50"/>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50"/>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0" name="Google Shape;70;p50"/>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1" name="Google Shape;71;p5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41"/>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7" name="Google Shape;7;p41"/>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8" name="Google Shape;8;p41"/>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41"/>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0" name="Google Shape;10;p41"/>
          <p:cNvPicPr preferRelativeResize="0"/>
          <p:nvPr/>
        </p:nvPicPr>
        <p:blipFill rotWithShape="1">
          <a:blip r:embed="rId23">
            <a:alphaModFix/>
          </a:blip>
          <a:srcRect b="23320"/>
          <a:stretch/>
        </p:blipFill>
        <p:spPr>
          <a:xfrm>
            <a:off x="8609012" y="6096000"/>
            <a:ext cx="993734" cy="762000"/>
          </a:xfrm>
          <a:prstGeom prst="rect">
            <a:avLst/>
          </a:prstGeom>
          <a:noFill/>
          <a:ln>
            <a:noFill/>
          </a:ln>
        </p:spPr>
      </p:pic>
      <p:sp>
        <p:nvSpPr>
          <p:cNvPr id="11" name="Google Shape;11;p4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4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 name="Google Shape;13;p4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chemeClr val="accent1"/>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4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4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Google Shape;16;p4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1.jpg"/><Relationship Id="rId4" Type="http://schemas.openxmlformats.org/officeDocument/2006/relationships/image" Target="../media/image20.jpg"/></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
          <p:cNvSpPr txBox="1">
            <a:spLocks noGrp="1"/>
          </p:cNvSpPr>
          <p:nvPr>
            <p:ph type="ctrTitle"/>
          </p:nvPr>
        </p:nvSpPr>
        <p:spPr>
          <a:xfrm>
            <a:off x="1154955" y="519953"/>
            <a:ext cx="8825658" cy="3329581"/>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2"/>
              </a:buClr>
              <a:buSzPts val="5400"/>
              <a:buFont typeface="Century Gothic"/>
              <a:buNone/>
            </a:pPr>
            <a:r>
              <a:rPr lang="en-US" sz="5400" b="1"/>
              <a:t>Course No. : CSE-460</a:t>
            </a:r>
            <a:br>
              <a:rPr lang="en-US" sz="5400" b="1"/>
            </a:br>
            <a:r>
              <a:rPr lang="en-US" sz="5400" b="1"/>
              <a:t>Course Title: IDP-I</a:t>
            </a:r>
            <a:endParaRPr/>
          </a:p>
        </p:txBody>
      </p:sp>
      <p:sp>
        <p:nvSpPr>
          <p:cNvPr id="148" name="Google Shape;148;p1"/>
          <p:cNvSpPr txBox="1">
            <a:spLocks noGrp="1"/>
          </p:cNvSpPr>
          <p:nvPr>
            <p:ph type="subTitle" idx="1"/>
          </p:nvPr>
        </p:nvSpPr>
        <p:spPr>
          <a:xfrm>
            <a:off x="1154955" y="4279839"/>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560"/>
              <a:buNone/>
            </a:pPr>
            <a:r>
              <a:rPr lang="en-US" sz="3200" b="1"/>
              <a:t>CSE-16(B)</a:t>
            </a:r>
            <a:endParaRPr/>
          </a:p>
          <a:p>
            <a:pPr marL="0" lvl="0" indent="0" algn="l" rtl="0">
              <a:spcBef>
                <a:spcPts val="1000"/>
              </a:spcBef>
              <a:spcAft>
                <a:spcPts val="0"/>
              </a:spcAft>
              <a:buSzPts val="256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0"/>
          <p:cNvSpPr txBox="1">
            <a:spLocks noGrp="1"/>
          </p:cNvSpPr>
          <p:nvPr>
            <p:ph type="title"/>
          </p:nvPr>
        </p:nvSpPr>
        <p:spPr>
          <a:xfrm>
            <a:off x="646112" y="452718"/>
            <a:ext cx="4141042"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Work Flow Diagram</a:t>
            </a:r>
            <a:endParaRPr b="1"/>
          </a:p>
        </p:txBody>
      </p:sp>
      <p:sp>
        <p:nvSpPr>
          <p:cNvPr id="227" name="Google Shape;227;p1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10</a:t>
            </a:fld>
            <a:endParaRPr/>
          </a:p>
        </p:txBody>
      </p:sp>
      <p:pic>
        <p:nvPicPr>
          <p:cNvPr id="228" name="Google Shape;228;p10"/>
          <p:cNvPicPr preferRelativeResize="0">
            <a:picLocks noGrp="1"/>
          </p:cNvPicPr>
          <p:nvPr>
            <p:ph type="body" idx="1"/>
          </p:nvPr>
        </p:nvPicPr>
        <p:blipFill rotWithShape="1">
          <a:blip r:embed="rId3">
            <a:alphaModFix/>
          </a:blip>
          <a:srcRect/>
          <a:stretch/>
        </p:blipFill>
        <p:spPr>
          <a:xfrm>
            <a:off x="5438274" y="89892"/>
            <a:ext cx="6000004" cy="663158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1"/>
          <p:cNvSpPr txBox="1">
            <a:spLocks noGrp="1"/>
          </p:cNvSpPr>
          <p:nvPr>
            <p:ph type="title"/>
          </p:nvPr>
        </p:nvSpPr>
        <p:spPr>
          <a:xfrm>
            <a:off x="646111" y="452718"/>
            <a:ext cx="3777971"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System Environment</a:t>
            </a:r>
            <a:endParaRPr b="1"/>
          </a:p>
        </p:txBody>
      </p:sp>
      <p:sp>
        <p:nvSpPr>
          <p:cNvPr id="234" name="Google Shape;234;p1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11</a:t>
            </a:fld>
            <a:endParaRPr/>
          </a:p>
        </p:txBody>
      </p:sp>
      <p:pic>
        <p:nvPicPr>
          <p:cNvPr id="235" name="Google Shape;235;p11"/>
          <p:cNvPicPr preferRelativeResize="0">
            <a:picLocks noGrp="1"/>
          </p:cNvPicPr>
          <p:nvPr>
            <p:ph type="body" idx="1"/>
          </p:nvPr>
        </p:nvPicPr>
        <p:blipFill rotWithShape="1">
          <a:blip r:embed="rId3">
            <a:alphaModFix/>
          </a:blip>
          <a:srcRect/>
          <a:stretch/>
        </p:blipFill>
        <p:spPr>
          <a:xfrm>
            <a:off x="4991794" y="149180"/>
            <a:ext cx="5360746" cy="6614690"/>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Context Diagram</a:t>
            </a:r>
            <a:endParaRPr b="1"/>
          </a:p>
        </p:txBody>
      </p:sp>
      <p:sp>
        <p:nvSpPr>
          <p:cNvPr id="241" name="Google Shape;241;p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12</a:t>
            </a:fld>
            <a:endParaRPr/>
          </a:p>
        </p:txBody>
      </p:sp>
      <p:pic>
        <p:nvPicPr>
          <p:cNvPr id="242" name="Google Shape;242;p12"/>
          <p:cNvPicPr preferRelativeResize="0">
            <a:picLocks noGrp="1"/>
          </p:cNvPicPr>
          <p:nvPr>
            <p:ph type="body" idx="1"/>
          </p:nvPr>
        </p:nvPicPr>
        <p:blipFill rotWithShape="1">
          <a:blip r:embed="rId3">
            <a:alphaModFix/>
          </a:blip>
          <a:srcRect/>
          <a:stretch/>
        </p:blipFill>
        <p:spPr>
          <a:xfrm>
            <a:off x="3097635" y="1400529"/>
            <a:ext cx="6153942" cy="533789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3"/>
          <p:cNvSpPr/>
          <p:nvPr/>
        </p:nvSpPr>
        <p:spPr>
          <a:xfrm>
            <a:off x="1075765" y="914400"/>
            <a:ext cx="9276775" cy="5849471"/>
          </a:xfrm>
          <a:prstGeom prst="rect">
            <a:avLst/>
          </a:prstGeom>
          <a:solidFill>
            <a:srgbClr val="DFF6EB"/>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8" name="Google Shape;248;p13"/>
          <p:cNvSpPr txBox="1">
            <a:spLocks noGrp="1"/>
          </p:cNvSpPr>
          <p:nvPr>
            <p:ph type="title"/>
          </p:nvPr>
        </p:nvSpPr>
        <p:spPr>
          <a:xfrm>
            <a:off x="592323" y="103094"/>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Schema Diagram</a:t>
            </a:r>
            <a:endParaRPr b="1"/>
          </a:p>
        </p:txBody>
      </p:sp>
      <p:sp>
        <p:nvSpPr>
          <p:cNvPr id="249" name="Google Shape;249;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13</a:t>
            </a:fld>
            <a:endParaRPr/>
          </a:p>
        </p:txBody>
      </p:sp>
      <p:pic>
        <p:nvPicPr>
          <p:cNvPr id="250" name="Google Shape;250;p13"/>
          <p:cNvPicPr preferRelativeResize="0">
            <a:picLocks noGrp="1"/>
          </p:cNvPicPr>
          <p:nvPr>
            <p:ph type="body" idx="1"/>
          </p:nvPr>
        </p:nvPicPr>
        <p:blipFill rotWithShape="1">
          <a:blip r:embed="rId3">
            <a:alphaModFix/>
          </a:blip>
          <a:srcRect/>
          <a:stretch/>
        </p:blipFill>
        <p:spPr>
          <a:xfrm>
            <a:off x="1048871" y="944136"/>
            <a:ext cx="9303669" cy="580864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Project Approach</a:t>
            </a:r>
            <a:endParaRPr b="1"/>
          </a:p>
        </p:txBody>
      </p:sp>
      <p:sp>
        <p:nvSpPr>
          <p:cNvPr id="256" name="Google Shape;256;p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14</a:t>
            </a:fld>
            <a:endParaRPr/>
          </a:p>
        </p:txBody>
      </p:sp>
      <p:pic>
        <p:nvPicPr>
          <p:cNvPr id="257" name="Google Shape;257;p14"/>
          <p:cNvPicPr preferRelativeResize="0">
            <a:picLocks noGrp="1"/>
          </p:cNvPicPr>
          <p:nvPr>
            <p:ph type="body" idx="1"/>
          </p:nvPr>
        </p:nvPicPr>
        <p:blipFill rotWithShape="1">
          <a:blip r:embed="rId3">
            <a:alphaModFix/>
          </a:blip>
          <a:srcRect l="16927" r="17048"/>
          <a:stretch/>
        </p:blipFill>
        <p:spPr>
          <a:xfrm>
            <a:off x="3697941" y="1569664"/>
            <a:ext cx="4867835" cy="4805331"/>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User Characteristics</a:t>
            </a:r>
            <a:endParaRPr b="1"/>
          </a:p>
        </p:txBody>
      </p:sp>
      <p:sp>
        <p:nvSpPr>
          <p:cNvPr id="263" name="Google Shape;263;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15</a:t>
            </a:fld>
            <a:endParaRPr/>
          </a:p>
        </p:txBody>
      </p:sp>
      <p:graphicFrame>
        <p:nvGraphicFramePr>
          <p:cNvPr id="264" name="Google Shape;264;p15"/>
          <p:cNvGraphicFramePr/>
          <p:nvPr/>
        </p:nvGraphicFramePr>
        <p:xfrm>
          <a:off x="770965" y="1408766"/>
          <a:ext cx="10515600" cy="5130850"/>
        </p:xfrm>
        <a:graphic>
          <a:graphicData uri="http://schemas.openxmlformats.org/drawingml/2006/table">
            <a:tbl>
              <a:tblPr firstRow="1" bandRow="1">
                <a:noFill/>
                <a:tableStyleId>{820E2DF8-51B5-48C5-9660-65B832B8664A}</a:tableStyleId>
              </a:tblPr>
              <a:tblGrid>
                <a:gridCol w="2030125">
                  <a:extLst>
                    <a:ext uri="{9D8B030D-6E8A-4147-A177-3AD203B41FA5}">
                      <a16:colId xmlns:a16="http://schemas.microsoft.com/office/drawing/2014/main" val="20000"/>
                    </a:ext>
                  </a:extLst>
                </a:gridCol>
                <a:gridCol w="3041575">
                  <a:extLst>
                    <a:ext uri="{9D8B030D-6E8A-4147-A177-3AD203B41FA5}">
                      <a16:colId xmlns:a16="http://schemas.microsoft.com/office/drawing/2014/main" val="20001"/>
                    </a:ext>
                  </a:extLst>
                </a:gridCol>
                <a:gridCol w="28150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370850">
                <a:tc>
                  <a:txBody>
                    <a:bodyPr/>
                    <a:lstStyle/>
                    <a:p>
                      <a:pPr marL="0" marR="0" lvl="0" indent="0" algn="l" rtl="0">
                        <a:spcBef>
                          <a:spcPts val="0"/>
                        </a:spcBef>
                        <a:spcAft>
                          <a:spcPts val="0"/>
                        </a:spcAft>
                        <a:buNone/>
                      </a:pPr>
                      <a:r>
                        <a:rPr lang="en-US" sz="1800" b="1" u="none" strike="noStrike" cap="none">
                          <a:solidFill>
                            <a:srgbClr val="00FFFF"/>
                          </a:solidFill>
                        </a:rPr>
                        <a:t>Criteria</a:t>
                      </a:r>
                      <a:endParaRPr sz="1800" b="1">
                        <a:solidFill>
                          <a:srgbClr val="00FFFF"/>
                        </a:solidFill>
                      </a:endParaRPr>
                    </a:p>
                  </a:txBody>
                  <a:tcPr marL="91450" marR="91450" marT="45725" marB="45725">
                    <a:solidFill>
                      <a:srgbClr val="062A40"/>
                    </a:solidFill>
                  </a:tcPr>
                </a:tc>
                <a:tc>
                  <a:txBody>
                    <a:bodyPr/>
                    <a:lstStyle/>
                    <a:p>
                      <a:pPr marL="0" marR="0" lvl="0" indent="0" algn="l" rtl="0">
                        <a:spcBef>
                          <a:spcPts val="0"/>
                        </a:spcBef>
                        <a:spcAft>
                          <a:spcPts val="0"/>
                        </a:spcAft>
                        <a:buNone/>
                      </a:pPr>
                      <a:r>
                        <a:rPr lang="en-US" sz="1800" b="1">
                          <a:solidFill>
                            <a:srgbClr val="00FFFF"/>
                          </a:solidFill>
                        </a:rPr>
                        <a:t>Firer</a:t>
                      </a:r>
                      <a:endParaRPr sz="1800" b="1">
                        <a:solidFill>
                          <a:srgbClr val="00FFFF"/>
                        </a:solidFill>
                      </a:endParaRPr>
                    </a:p>
                  </a:txBody>
                  <a:tcPr marL="91450" marR="91450" marT="45725" marB="45725">
                    <a:solidFill>
                      <a:srgbClr val="062A40"/>
                    </a:solidFill>
                  </a:tcPr>
                </a:tc>
                <a:tc>
                  <a:txBody>
                    <a:bodyPr/>
                    <a:lstStyle/>
                    <a:p>
                      <a:pPr marL="0" marR="0" lvl="0" indent="0" algn="l" rtl="0">
                        <a:spcBef>
                          <a:spcPts val="0"/>
                        </a:spcBef>
                        <a:spcAft>
                          <a:spcPts val="0"/>
                        </a:spcAft>
                        <a:buNone/>
                      </a:pPr>
                      <a:r>
                        <a:rPr lang="en-US" sz="1800" b="1">
                          <a:solidFill>
                            <a:srgbClr val="00FFFF"/>
                          </a:solidFill>
                        </a:rPr>
                        <a:t>Sub-Unit Commander</a:t>
                      </a:r>
                      <a:endParaRPr sz="1800" b="1">
                        <a:solidFill>
                          <a:srgbClr val="00FFFF"/>
                        </a:solidFill>
                      </a:endParaRPr>
                    </a:p>
                  </a:txBody>
                  <a:tcPr marL="91450" marR="91450" marT="45725" marB="45725">
                    <a:solidFill>
                      <a:srgbClr val="062A40"/>
                    </a:solidFill>
                  </a:tcPr>
                </a:tc>
                <a:tc>
                  <a:txBody>
                    <a:bodyPr/>
                    <a:lstStyle/>
                    <a:p>
                      <a:pPr marL="0" marR="0" lvl="0" indent="0" algn="l" rtl="0">
                        <a:spcBef>
                          <a:spcPts val="0"/>
                        </a:spcBef>
                        <a:spcAft>
                          <a:spcPts val="0"/>
                        </a:spcAft>
                        <a:buNone/>
                      </a:pPr>
                      <a:r>
                        <a:rPr lang="en-US" sz="1800" b="1">
                          <a:solidFill>
                            <a:srgbClr val="00FFFF"/>
                          </a:solidFill>
                        </a:rPr>
                        <a:t>Admin</a:t>
                      </a:r>
                      <a:endParaRPr sz="1800" b="1">
                        <a:solidFill>
                          <a:srgbClr val="00FFFF"/>
                        </a:solidFill>
                      </a:endParaRPr>
                    </a:p>
                  </a:txBody>
                  <a:tcPr marL="91450" marR="91450" marT="45725" marB="45725">
                    <a:solidFill>
                      <a:srgbClr val="062A40"/>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b="1">
                          <a:solidFill>
                            <a:srgbClr val="FFFF00"/>
                          </a:solidFill>
                        </a:rPr>
                        <a:t>Education Level</a:t>
                      </a:r>
                      <a:endParaRPr sz="1800" b="1">
                        <a:solidFill>
                          <a:srgbClr val="FFFF00"/>
                        </a:solidFill>
                      </a:endParaRPr>
                    </a:p>
                  </a:txBody>
                  <a:tcPr marL="91450" marR="91450" marT="45725" marB="45725">
                    <a:solidFill>
                      <a:srgbClr val="002060"/>
                    </a:solidFill>
                  </a:tcPr>
                </a:tc>
                <a:tc>
                  <a:txBody>
                    <a:bodyPr/>
                    <a:lstStyle/>
                    <a:p>
                      <a:pPr marL="0" marR="0" lvl="0" indent="0" algn="l" rtl="0">
                        <a:spcBef>
                          <a:spcPts val="0"/>
                        </a:spcBef>
                        <a:spcAft>
                          <a:spcPts val="0"/>
                        </a:spcAft>
                        <a:buNone/>
                      </a:pPr>
                      <a:r>
                        <a:rPr lang="en-US" sz="1800" b="1"/>
                        <a:t>The ﬁrer has basic educational qualiﬁcation which is enough to use the system.</a:t>
                      </a:r>
                      <a:endParaRPr/>
                    </a:p>
                  </a:txBody>
                  <a:tcPr marL="91450" marR="91450" marT="45725" marB="45725"/>
                </a:tc>
                <a:tc>
                  <a:txBody>
                    <a:bodyPr/>
                    <a:lstStyle/>
                    <a:p>
                      <a:pPr marL="0" marR="0" lvl="0" indent="0" algn="l" rtl="0">
                        <a:spcBef>
                          <a:spcPts val="0"/>
                        </a:spcBef>
                        <a:spcAft>
                          <a:spcPts val="0"/>
                        </a:spcAft>
                        <a:buNone/>
                      </a:pPr>
                      <a:r>
                        <a:rPr lang="en-US" sz="1800" b="1"/>
                        <a:t>The person has enough educational qualiﬁcation to watch the system and the result, reports.</a:t>
                      </a:r>
                      <a:endParaRPr sz="1800" b="1"/>
                    </a:p>
                  </a:txBody>
                  <a:tcPr marL="91450" marR="91450" marT="45725" marB="45725"/>
                </a:tc>
                <a:tc>
                  <a:txBody>
                    <a:bodyPr/>
                    <a:lstStyle/>
                    <a:p>
                      <a:pPr marL="0" marR="0" lvl="0" indent="0" algn="l" rtl="0">
                        <a:spcBef>
                          <a:spcPts val="0"/>
                        </a:spcBef>
                        <a:spcAft>
                          <a:spcPts val="0"/>
                        </a:spcAft>
                        <a:buNone/>
                      </a:pPr>
                      <a:r>
                        <a:rPr lang="en-US" sz="1800" b="1"/>
                        <a:t>He must have high educational qualiﬁcations to maintain the system. Since the system will be under his control so he must have profound knowledge.</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b="1">
                          <a:solidFill>
                            <a:srgbClr val="FFFF00"/>
                          </a:solidFill>
                        </a:rPr>
                        <a:t>Experience</a:t>
                      </a:r>
                      <a:endParaRPr sz="1800" b="1">
                        <a:solidFill>
                          <a:srgbClr val="FFFF00"/>
                        </a:solidFill>
                      </a:endParaRPr>
                    </a:p>
                  </a:txBody>
                  <a:tcPr marL="91450" marR="91450" marT="45725" marB="45725">
                    <a:solidFill>
                      <a:srgbClr val="002060"/>
                    </a:solidFill>
                  </a:tcPr>
                </a:tc>
                <a:tc>
                  <a:txBody>
                    <a:bodyPr/>
                    <a:lstStyle/>
                    <a:p>
                      <a:pPr marL="0" marR="0" lvl="0" indent="0" algn="l" rtl="0">
                        <a:spcBef>
                          <a:spcPts val="0"/>
                        </a:spcBef>
                        <a:spcAft>
                          <a:spcPts val="0"/>
                        </a:spcAft>
                        <a:buNone/>
                      </a:pPr>
                      <a:r>
                        <a:rPr lang="en-US" sz="1800" b="1"/>
                        <a:t>Basic Experience of firing</a:t>
                      </a:r>
                      <a:endParaRPr sz="1800" b="1"/>
                    </a:p>
                  </a:txBody>
                  <a:tcPr marL="91450" marR="91450" marT="45725" marB="45725"/>
                </a:tc>
                <a:tc>
                  <a:txBody>
                    <a:bodyPr/>
                    <a:lstStyle/>
                    <a:p>
                      <a:pPr marL="0" marR="0" lvl="0" indent="0" algn="l" rtl="0">
                        <a:spcBef>
                          <a:spcPts val="0"/>
                        </a:spcBef>
                        <a:spcAft>
                          <a:spcPts val="0"/>
                        </a:spcAft>
                        <a:buNone/>
                      </a:pPr>
                      <a:r>
                        <a:rPr lang="en-US" sz="1800" b="1"/>
                        <a:t>Not much required</a:t>
                      </a:r>
                      <a:endParaRPr sz="1800" b="1"/>
                    </a:p>
                  </a:txBody>
                  <a:tcPr marL="91450" marR="91450" marT="45725" marB="45725"/>
                </a:tc>
                <a:tc>
                  <a:txBody>
                    <a:bodyPr/>
                    <a:lstStyle/>
                    <a:p>
                      <a:pPr marL="0" marR="0" lvl="0" indent="0" algn="l" rtl="0">
                        <a:spcBef>
                          <a:spcPts val="0"/>
                        </a:spcBef>
                        <a:spcAft>
                          <a:spcPts val="0"/>
                        </a:spcAft>
                        <a:buNone/>
                      </a:pPr>
                      <a:r>
                        <a:rPr lang="en-US" sz="1800" b="1"/>
                        <a:t>Highly experienced to make and maintain system</a:t>
                      </a:r>
                      <a:endParaRPr sz="1800" b="1"/>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b="1">
                          <a:solidFill>
                            <a:srgbClr val="FFFF00"/>
                          </a:solidFill>
                        </a:rPr>
                        <a:t>Disabilities</a:t>
                      </a:r>
                      <a:endParaRPr sz="1800" b="1">
                        <a:solidFill>
                          <a:srgbClr val="FFFF00"/>
                        </a:solidFill>
                      </a:endParaRPr>
                    </a:p>
                  </a:txBody>
                  <a:tcPr marL="91450" marR="91450" marT="45725" marB="45725">
                    <a:solidFill>
                      <a:srgbClr val="002060"/>
                    </a:solidFill>
                  </a:tcPr>
                </a:tc>
                <a:tc>
                  <a:txBody>
                    <a:bodyPr/>
                    <a:lstStyle/>
                    <a:p>
                      <a:pPr marL="0" marR="0" lvl="0" indent="0" algn="l" rtl="0">
                        <a:spcBef>
                          <a:spcPts val="0"/>
                        </a:spcBef>
                        <a:spcAft>
                          <a:spcPts val="0"/>
                        </a:spcAft>
                        <a:buNone/>
                      </a:pPr>
                      <a:r>
                        <a:rPr lang="en-US" sz="1800" b="1"/>
                        <a:t>-</a:t>
                      </a:r>
                      <a:endParaRPr sz="1800" b="1"/>
                    </a:p>
                  </a:txBody>
                  <a:tcPr marL="91450" marR="91450" marT="45725" marB="45725"/>
                </a:tc>
                <a:tc>
                  <a:txBody>
                    <a:bodyPr/>
                    <a:lstStyle/>
                    <a:p>
                      <a:pPr marL="0" marR="0" lvl="0" indent="0" algn="l" rtl="0">
                        <a:spcBef>
                          <a:spcPts val="0"/>
                        </a:spcBef>
                        <a:spcAft>
                          <a:spcPts val="0"/>
                        </a:spcAft>
                        <a:buNone/>
                      </a:pPr>
                      <a:r>
                        <a:rPr lang="en-US" sz="1800" b="1"/>
                        <a:t>-</a:t>
                      </a:r>
                      <a:endParaRPr sz="1800" b="1"/>
                    </a:p>
                  </a:txBody>
                  <a:tcPr marL="91450" marR="91450" marT="45725" marB="45725"/>
                </a:tc>
                <a:tc>
                  <a:txBody>
                    <a:bodyPr/>
                    <a:lstStyle/>
                    <a:p>
                      <a:pPr marL="0" marR="0" lvl="0" indent="0" algn="l" rtl="0">
                        <a:spcBef>
                          <a:spcPts val="0"/>
                        </a:spcBef>
                        <a:spcAft>
                          <a:spcPts val="0"/>
                        </a:spcAft>
                        <a:buNone/>
                      </a:pPr>
                      <a:r>
                        <a:rPr lang="en-US" sz="1800" b="1"/>
                        <a:t>-</a:t>
                      </a:r>
                      <a:endParaRPr sz="1800" b="1"/>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b="1">
                          <a:solidFill>
                            <a:srgbClr val="FFFF00"/>
                          </a:solidFill>
                        </a:rPr>
                        <a:t>Technical Expertise</a:t>
                      </a:r>
                      <a:endParaRPr sz="1800" b="1">
                        <a:solidFill>
                          <a:srgbClr val="FFFF00"/>
                        </a:solidFill>
                      </a:endParaRPr>
                    </a:p>
                  </a:txBody>
                  <a:tcPr marL="91450" marR="91450" marT="45725" marB="45725">
                    <a:solidFill>
                      <a:srgbClr val="002060"/>
                    </a:solidFill>
                  </a:tcPr>
                </a:tc>
                <a:tc>
                  <a:txBody>
                    <a:bodyPr/>
                    <a:lstStyle/>
                    <a:p>
                      <a:pPr marL="0" marR="0" lvl="0" indent="0" algn="l" rtl="0">
                        <a:spcBef>
                          <a:spcPts val="0"/>
                        </a:spcBef>
                        <a:spcAft>
                          <a:spcPts val="0"/>
                        </a:spcAft>
                        <a:buNone/>
                      </a:pPr>
                      <a:r>
                        <a:rPr lang="en-US" sz="1800" b="1"/>
                        <a:t>Not much required</a:t>
                      </a:r>
                      <a:endParaRPr sz="1800" b="1"/>
                    </a:p>
                  </a:txBody>
                  <a:tcPr marL="91450" marR="91450" marT="45725" marB="45725"/>
                </a:tc>
                <a:tc>
                  <a:txBody>
                    <a:bodyPr/>
                    <a:lstStyle/>
                    <a:p>
                      <a:pPr marL="0" marR="0" lvl="0" indent="0" algn="l" rtl="0">
                        <a:spcBef>
                          <a:spcPts val="0"/>
                        </a:spcBef>
                        <a:spcAft>
                          <a:spcPts val="0"/>
                        </a:spcAft>
                        <a:buNone/>
                      </a:pPr>
                      <a:r>
                        <a:rPr lang="en-US" sz="1800" b="1"/>
                        <a:t>Not much required</a:t>
                      </a:r>
                      <a:endParaRPr sz="1800" b="1"/>
                    </a:p>
                  </a:txBody>
                  <a:tcPr marL="91450" marR="91450" marT="45725" marB="45725"/>
                </a:tc>
                <a:tc>
                  <a:txBody>
                    <a:bodyPr/>
                    <a:lstStyle/>
                    <a:p>
                      <a:pPr marL="0" marR="0" lvl="0" indent="0" algn="l" rtl="0">
                        <a:spcBef>
                          <a:spcPts val="0"/>
                        </a:spcBef>
                        <a:spcAft>
                          <a:spcPts val="0"/>
                        </a:spcAft>
                        <a:buNone/>
                      </a:pPr>
                      <a:r>
                        <a:rPr lang="en-US" sz="1800" b="1"/>
                        <a:t>Expert in programming and system development and maintenance</a:t>
                      </a:r>
                      <a:endParaRPr sz="1800" b="1"/>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Work completion till date</a:t>
            </a:r>
            <a:endParaRPr b="1"/>
          </a:p>
        </p:txBody>
      </p:sp>
      <p:sp>
        <p:nvSpPr>
          <p:cNvPr id="270" name="Google Shape;270;p16"/>
          <p:cNvSpPr txBox="1">
            <a:spLocks noGrp="1"/>
          </p:cNvSpPr>
          <p:nvPr>
            <p:ph type="body" idx="1"/>
          </p:nvPr>
        </p:nvSpPr>
        <p:spPr>
          <a:xfrm>
            <a:off x="1103312" y="2052918"/>
            <a:ext cx="8946541" cy="307041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240"/>
              <a:buChar char="►"/>
            </a:pPr>
            <a:r>
              <a:rPr lang="en-US" sz="2800" b="1">
                <a:solidFill>
                  <a:srgbClr val="FFFF00"/>
                </a:solidFill>
              </a:rPr>
              <a:t>Vertical correction of the front sight</a:t>
            </a:r>
            <a:endParaRPr/>
          </a:p>
          <a:p>
            <a:pPr marL="342900" lvl="0" indent="-342900" algn="l" rtl="0">
              <a:spcBef>
                <a:spcPts val="1000"/>
              </a:spcBef>
              <a:spcAft>
                <a:spcPts val="0"/>
              </a:spcAft>
              <a:buSzPts val="2240"/>
              <a:buChar char="►"/>
            </a:pPr>
            <a:r>
              <a:rPr lang="en-US" sz="2800" b="1"/>
              <a:t>Target image processing with inaccuracy</a:t>
            </a:r>
            <a:endParaRPr/>
          </a:p>
          <a:p>
            <a:pPr marL="342900" lvl="0" indent="-342900" algn="l" rtl="0">
              <a:spcBef>
                <a:spcPts val="1000"/>
              </a:spcBef>
              <a:spcAft>
                <a:spcPts val="0"/>
              </a:spcAft>
              <a:buSzPts val="2240"/>
              <a:buChar char="►"/>
            </a:pPr>
            <a:r>
              <a:rPr lang="en-US" sz="2800" b="1">
                <a:solidFill>
                  <a:srgbClr val="FFFF00"/>
                </a:solidFill>
              </a:rPr>
              <a:t>Mobile app to control the zeroing</a:t>
            </a:r>
            <a:endParaRPr/>
          </a:p>
          <a:p>
            <a:pPr marL="342900" lvl="0" indent="-342900" algn="l" rtl="0">
              <a:spcBef>
                <a:spcPts val="1000"/>
              </a:spcBef>
              <a:spcAft>
                <a:spcPts val="0"/>
              </a:spcAft>
              <a:buSzPts val="2240"/>
              <a:buChar char="►"/>
            </a:pPr>
            <a:r>
              <a:rPr lang="en-US" sz="2800" b="1"/>
              <a:t>Web app to monitor the system and result</a:t>
            </a:r>
            <a:endParaRPr/>
          </a:p>
          <a:p>
            <a:pPr marL="342900" lvl="0" indent="-342900" algn="l" rtl="0">
              <a:spcBef>
                <a:spcPts val="1000"/>
              </a:spcBef>
              <a:spcAft>
                <a:spcPts val="0"/>
              </a:spcAft>
              <a:buSzPts val="2240"/>
              <a:buChar char="►"/>
            </a:pPr>
            <a:r>
              <a:rPr lang="en-US" sz="2800" b="1">
                <a:solidFill>
                  <a:srgbClr val="FFFF00"/>
                </a:solidFill>
              </a:rPr>
              <a:t>Documentations</a:t>
            </a:r>
            <a:endParaRPr sz="2800" b="1">
              <a:solidFill>
                <a:srgbClr val="FFFF00"/>
              </a:solidFill>
            </a:endParaRPr>
          </a:p>
        </p:txBody>
      </p:sp>
      <p:sp>
        <p:nvSpPr>
          <p:cNvPr id="271" name="Google Shape;271;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Project Milestone</a:t>
            </a:r>
            <a:endParaRPr b="1"/>
          </a:p>
        </p:txBody>
      </p:sp>
      <p:sp>
        <p:nvSpPr>
          <p:cNvPr id="277" name="Google Shape;277;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17</a:t>
            </a:fld>
            <a:endParaRPr/>
          </a:p>
        </p:txBody>
      </p:sp>
      <p:graphicFrame>
        <p:nvGraphicFramePr>
          <p:cNvPr id="278" name="Google Shape;278;p17"/>
          <p:cNvGraphicFramePr/>
          <p:nvPr/>
        </p:nvGraphicFramePr>
        <p:xfrm>
          <a:off x="838200" y="1825625"/>
          <a:ext cx="10515600" cy="4114890"/>
        </p:xfrm>
        <a:graphic>
          <a:graphicData uri="http://schemas.openxmlformats.org/drawingml/2006/table">
            <a:tbl>
              <a:tblPr firstRow="1" bandRow="1">
                <a:noFill/>
                <a:tableStyleId>{820E2DF8-51B5-48C5-9660-65B832B8664A}</a:tableStyleId>
              </a:tblPr>
              <a:tblGrid>
                <a:gridCol w="1134300">
                  <a:extLst>
                    <a:ext uri="{9D8B030D-6E8A-4147-A177-3AD203B41FA5}">
                      <a16:colId xmlns:a16="http://schemas.microsoft.com/office/drawing/2014/main" val="20000"/>
                    </a:ext>
                  </a:extLst>
                </a:gridCol>
                <a:gridCol w="58761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2400" b="1"/>
                        <a:t>Ser</a:t>
                      </a:r>
                      <a:endParaRPr sz="2400" b="1"/>
                    </a:p>
                  </a:txBody>
                  <a:tcPr marL="91450" marR="91450" marT="45725" marB="45725">
                    <a:solidFill>
                      <a:srgbClr val="0C0C0C"/>
                    </a:solidFill>
                  </a:tcPr>
                </a:tc>
                <a:tc>
                  <a:txBody>
                    <a:bodyPr/>
                    <a:lstStyle/>
                    <a:p>
                      <a:pPr marL="0" marR="0" lvl="0" indent="0" algn="l" rtl="0">
                        <a:spcBef>
                          <a:spcPts val="0"/>
                        </a:spcBef>
                        <a:spcAft>
                          <a:spcPts val="0"/>
                        </a:spcAft>
                        <a:buNone/>
                      </a:pPr>
                      <a:r>
                        <a:rPr lang="en-US" sz="2400" b="1"/>
                        <a:t>Title</a:t>
                      </a:r>
                      <a:endParaRPr sz="2400" b="1"/>
                    </a:p>
                  </a:txBody>
                  <a:tcPr marL="91450" marR="91450" marT="45725" marB="45725">
                    <a:solidFill>
                      <a:srgbClr val="0C0C0C"/>
                    </a:solidFill>
                  </a:tcPr>
                </a:tc>
                <a:tc>
                  <a:txBody>
                    <a:bodyPr/>
                    <a:lstStyle/>
                    <a:p>
                      <a:pPr marL="0" marR="0" lvl="0" indent="0" algn="l" rtl="0">
                        <a:spcBef>
                          <a:spcPts val="0"/>
                        </a:spcBef>
                        <a:spcAft>
                          <a:spcPts val="0"/>
                        </a:spcAft>
                        <a:buNone/>
                      </a:pPr>
                      <a:r>
                        <a:rPr lang="en-US" sz="2400" b="1"/>
                        <a:t>Forecast Date</a:t>
                      </a:r>
                      <a:endParaRPr sz="2400" b="1"/>
                    </a:p>
                  </a:txBody>
                  <a:tcPr marL="91450" marR="91450" marT="45725" marB="45725">
                    <a:solidFill>
                      <a:srgbClr val="0C0C0C"/>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2400" b="1"/>
                        <a:t>Completion of Idea Selection</a:t>
                      </a:r>
                      <a:endParaRPr sz="2400" b="1"/>
                    </a:p>
                  </a:txBody>
                  <a:tcPr marL="91450" marR="91450" marT="45725" marB="45725"/>
                </a:tc>
                <a:tc>
                  <a:txBody>
                    <a:bodyPr/>
                    <a:lstStyle/>
                    <a:p>
                      <a:pPr marL="0" marR="0" lvl="0" indent="0" algn="l" rtl="0">
                        <a:spcBef>
                          <a:spcPts val="0"/>
                        </a:spcBef>
                        <a:spcAft>
                          <a:spcPts val="0"/>
                        </a:spcAft>
                        <a:buNone/>
                      </a:pPr>
                      <a:r>
                        <a:rPr lang="en-US" sz="2400" b="1"/>
                        <a:t>18-2-19</a:t>
                      </a:r>
                      <a:endParaRPr sz="2400" b="1"/>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2400" b="1"/>
                        <a:t>Analysis Completion</a:t>
                      </a:r>
                      <a:endParaRPr sz="2400" b="1"/>
                    </a:p>
                  </a:txBody>
                  <a:tcPr marL="91450" marR="91450" marT="45725" marB="45725"/>
                </a:tc>
                <a:tc>
                  <a:txBody>
                    <a:bodyPr/>
                    <a:lstStyle/>
                    <a:p>
                      <a:pPr marL="0" marR="0" lvl="0" indent="0" algn="l" rtl="0">
                        <a:spcBef>
                          <a:spcPts val="0"/>
                        </a:spcBef>
                        <a:spcAft>
                          <a:spcPts val="0"/>
                        </a:spcAft>
                        <a:buNone/>
                      </a:pPr>
                      <a:r>
                        <a:rPr lang="en-US" sz="2400" b="1"/>
                        <a:t>27-2-19</a:t>
                      </a:r>
                      <a:endParaRPr sz="2400" b="1"/>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2400" b="1"/>
                        <a:t>Design Completion</a:t>
                      </a:r>
                      <a:endParaRPr sz="2400" b="1"/>
                    </a:p>
                  </a:txBody>
                  <a:tcPr marL="91450" marR="91450" marT="45725" marB="45725"/>
                </a:tc>
                <a:tc>
                  <a:txBody>
                    <a:bodyPr/>
                    <a:lstStyle/>
                    <a:p>
                      <a:pPr marL="0" marR="0" lvl="0" indent="0" algn="l" rtl="0">
                        <a:spcBef>
                          <a:spcPts val="0"/>
                        </a:spcBef>
                        <a:spcAft>
                          <a:spcPts val="0"/>
                        </a:spcAft>
                        <a:buNone/>
                      </a:pPr>
                      <a:r>
                        <a:rPr lang="en-US" sz="2400" b="1"/>
                        <a:t>21-3-19</a:t>
                      </a:r>
                      <a:endParaRPr sz="2400" b="1"/>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2400" b="1"/>
                        <a:t>Web and Android App Completion</a:t>
                      </a:r>
                      <a:endParaRPr sz="2400" b="1"/>
                    </a:p>
                  </a:txBody>
                  <a:tcPr marL="91450" marR="91450" marT="45725" marB="45725"/>
                </a:tc>
                <a:tc>
                  <a:txBody>
                    <a:bodyPr/>
                    <a:lstStyle/>
                    <a:p>
                      <a:pPr marL="0" marR="0" lvl="0" indent="0" algn="l" rtl="0">
                        <a:spcBef>
                          <a:spcPts val="0"/>
                        </a:spcBef>
                        <a:spcAft>
                          <a:spcPts val="0"/>
                        </a:spcAft>
                        <a:buNone/>
                      </a:pPr>
                      <a:r>
                        <a:rPr lang="en-US" sz="2400" b="1"/>
                        <a:t>21-8-19</a:t>
                      </a:r>
                      <a:endParaRPr sz="2400" b="1"/>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2400" b="1"/>
                        <a:t>Training Materials Completion</a:t>
                      </a:r>
                      <a:endParaRPr sz="2400" b="1"/>
                    </a:p>
                  </a:txBody>
                  <a:tcPr marL="91450" marR="91450" marT="45725" marB="45725"/>
                </a:tc>
                <a:tc>
                  <a:txBody>
                    <a:bodyPr/>
                    <a:lstStyle/>
                    <a:p>
                      <a:pPr marL="0" marR="0" lvl="0" indent="0" algn="l" rtl="0">
                        <a:spcBef>
                          <a:spcPts val="0"/>
                        </a:spcBef>
                        <a:spcAft>
                          <a:spcPts val="0"/>
                        </a:spcAft>
                        <a:buNone/>
                      </a:pPr>
                      <a:r>
                        <a:rPr lang="en-US" sz="2400" b="1"/>
                        <a:t>22-9-19</a:t>
                      </a:r>
                      <a:endParaRPr sz="2400" b="1"/>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a:t>6.</a:t>
                      </a:r>
                      <a:endParaRPr sz="1800"/>
                    </a:p>
                  </a:txBody>
                  <a:tcPr marL="91450" marR="91450" marT="45725" marB="45725"/>
                </a:tc>
                <a:tc>
                  <a:txBody>
                    <a:bodyPr/>
                    <a:lstStyle/>
                    <a:p>
                      <a:pPr marL="0" marR="0" lvl="0" indent="0" algn="l" rtl="0">
                        <a:spcBef>
                          <a:spcPts val="0"/>
                        </a:spcBef>
                        <a:spcAft>
                          <a:spcPts val="0"/>
                        </a:spcAft>
                        <a:buNone/>
                      </a:pPr>
                      <a:r>
                        <a:rPr lang="en-US" sz="2400" b="1"/>
                        <a:t>Documentation Completion</a:t>
                      </a:r>
                      <a:endParaRPr sz="2400" b="1"/>
                    </a:p>
                  </a:txBody>
                  <a:tcPr marL="91450" marR="91450" marT="45725" marB="45725"/>
                </a:tc>
                <a:tc>
                  <a:txBody>
                    <a:bodyPr/>
                    <a:lstStyle/>
                    <a:p>
                      <a:pPr marL="0" marR="0" lvl="0" indent="0" algn="l" rtl="0">
                        <a:spcBef>
                          <a:spcPts val="0"/>
                        </a:spcBef>
                        <a:spcAft>
                          <a:spcPts val="0"/>
                        </a:spcAft>
                        <a:buNone/>
                      </a:pPr>
                      <a:r>
                        <a:rPr lang="en-US" sz="2400" b="1"/>
                        <a:t>29-9-19</a:t>
                      </a:r>
                      <a:endParaRPr sz="2400" b="1"/>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800"/>
                        <a:t>7.</a:t>
                      </a:r>
                      <a:endParaRPr sz="1800"/>
                    </a:p>
                  </a:txBody>
                  <a:tcPr marL="91450" marR="91450" marT="45725" marB="45725"/>
                </a:tc>
                <a:tc>
                  <a:txBody>
                    <a:bodyPr/>
                    <a:lstStyle/>
                    <a:p>
                      <a:pPr marL="0" marR="0" lvl="0" indent="0" algn="l" rtl="0">
                        <a:spcBef>
                          <a:spcPts val="0"/>
                        </a:spcBef>
                        <a:spcAft>
                          <a:spcPts val="0"/>
                        </a:spcAft>
                        <a:buNone/>
                      </a:pPr>
                      <a:r>
                        <a:rPr lang="en-US" sz="2400" b="1"/>
                        <a:t>Deployment Completion</a:t>
                      </a:r>
                      <a:endParaRPr sz="2400" b="1"/>
                    </a:p>
                  </a:txBody>
                  <a:tcPr marL="91450" marR="91450" marT="45725" marB="45725"/>
                </a:tc>
                <a:tc>
                  <a:txBody>
                    <a:bodyPr/>
                    <a:lstStyle/>
                    <a:p>
                      <a:pPr marL="0" marR="0" lvl="0" indent="0" algn="l" rtl="0">
                        <a:spcBef>
                          <a:spcPts val="0"/>
                        </a:spcBef>
                        <a:spcAft>
                          <a:spcPts val="0"/>
                        </a:spcAft>
                        <a:buNone/>
                      </a:pPr>
                      <a:r>
                        <a:rPr lang="en-US" sz="2400" b="1"/>
                        <a:t>16-10-19</a:t>
                      </a:r>
                      <a:endParaRPr sz="2400" b="1"/>
                    </a:p>
                  </a:txBody>
                  <a:tcPr marL="91450" marR="91450" marT="45725" marB="45725"/>
                </a:tc>
                <a:extLst>
                  <a:ext uri="{0D108BD9-81ED-4DB2-BD59-A6C34878D82A}">
                    <a16:rowId xmlns:a16="http://schemas.microsoft.com/office/drawing/2014/main" val="10007"/>
                  </a:ext>
                </a:extLst>
              </a:tr>
              <a:tr h="370850">
                <a:tc>
                  <a:txBody>
                    <a:bodyPr/>
                    <a:lstStyle/>
                    <a:p>
                      <a:pPr marL="0" marR="0" lvl="0" indent="0" algn="l" rtl="0">
                        <a:spcBef>
                          <a:spcPts val="0"/>
                        </a:spcBef>
                        <a:spcAft>
                          <a:spcPts val="0"/>
                        </a:spcAft>
                        <a:buNone/>
                      </a:pPr>
                      <a:r>
                        <a:rPr lang="en-US" sz="1800"/>
                        <a:t>8.</a:t>
                      </a:r>
                      <a:endParaRPr sz="1800"/>
                    </a:p>
                  </a:txBody>
                  <a:tcPr marL="91450" marR="91450" marT="45725" marB="45725"/>
                </a:tc>
                <a:tc>
                  <a:txBody>
                    <a:bodyPr/>
                    <a:lstStyle/>
                    <a:p>
                      <a:pPr marL="0" marR="0" lvl="0" indent="0" algn="l" rtl="0">
                        <a:spcBef>
                          <a:spcPts val="0"/>
                        </a:spcBef>
                        <a:spcAft>
                          <a:spcPts val="0"/>
                        </a:spcAft>
                        <a:buNone/>
                      </a:pPr>
                      <a:r>
                        <a:rPr lang="en-US" sz="2400" b="1"/>
                        <a:t>Project Completion</a:t>
                      </a:r>
                      <a:endParaRPr sz="2400" b="1"/>
                    </a:p>
                  </a:txBody>
                  <a:tcPr marL="91450" marR="91450" marT="45725" marB="45725"/>
                </a:tc>
                <a:tc>
                  <a:txBody>
                    <a:bodyPr/>
                    <a:lstStyle/>
                    <a:p>
                      <a:pPr marL="0" marR="0" lvl="0" indent="0" algn="l" rtl="0">
                        <a:spcBef>
                          <a:spcPts val="0"/>
                        </a:spcBef>
                        <a:spcAft>
                          <a:spcPts val="0"/>
                        </a:spcAft>
                        <a:buNone/>
                      </a:pPr>
                      <a:r>
                        <a:rPr lang="en-US" sz="2400" b="1"/>
                        <a:t>24-10-19</a:t>
                      </a:r>
                      <a:endParaRPr sz="2400" b="1"/>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Milestone Report</a:t>
            </a:r>
            <a:endParaRPr b="1"/>
          </a:p>
        </p:txBody>
      </p:sp>
      <p:pic>
        <p:nvPicPr>
          <p:cNvPr id="284" name="Google Shape;284;p18"/>
          <p:cNvPicPr preferRelativeResize="0">
            <a:picLocks noGrp="1"/>
          </p:cNvPicPr>
          <p:nvPr>
            <p:ph type="body" idx="1"/>
          </p:nvPr>
        </p:nvPicPr>
        <p:blipFill rotWithShape="1">
          <a:blip r:embed="rId3">
            <a:alphaModFix/>
          </a:blip>
          <a:srcRect/>
          <a:stretch/>
        </p:blipFill>
        <p:spPr>
          <a:xfrm>
            <a:off x="2386167" y="1222173"/>
            <a:ext cx="7322610" cy="5485536"/>
          </a:xfrm>
          <a:prstGeom prst="rect">
            <a:avLst/>
          </a:prstGeom>
          <a:noFill/>
          <a:ln>
            <a:noFill/>
          </a:ln>
        </p:spPr>
      </p:pic>
      <p:sp>
        <p:nvSpPr>
          <p:cNvPr id="285" name="Google Shape;285;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Percentage of Work Complete</a:t>
            </a:r>
            <a:endParaRPr b="1"/>
          </a:p>
        </p:txBody>
      </p:sp>
      <p:pic>
        <p:nvPicPr>
          <p:cNvPr id="291" name="Google Shape;291;p19"/>
          <p:cNvPicPr preferRelativeResize="0">
            <a:picLocks noGrp="1"/>
          </p:cNvPicPr>
          <p:nvPr>
            <p:ph type="body" idx="1"/>
          </p:nvPr>
        </p:nvPicPr>
        <p:blipFill rotWithShape="1">
          <a:blip r:embed="rId3">
            <a:alphaModFix/>
          </a:blip>
          <a:srcRect/>
          <a:stretch/>
        </p:blipFill>
        <p:spPr>
          <a:xfrm>
            <a:off x="2288407" y="1307449"/>
            <a:ext cx="7541394" cy="5335482"/>
          </a:xfrm>
          <a:prstGeom prst="rect">
            <a:avLst/>
          </a:prstGeom>
          <a:noFill/>
          <a:ln>
            <a:noFill/>
          </a:ln>
        </p:spPr>
      </p:pic>
      <p:sp>
        <p:nvSpPr>
          <p:cNvPr id="292" name="Google Shape;292;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 descr="chain links"/>
          <p:cNvPicPr preferRelativeResize="0"/>
          <p:nvPr/>
        </p:nvPicPr>
        <p:blipFill rotWithShape="1">
          <a:blip r:embed="rId3">
            <a:alphaModFix amt="25000"/>
          </a:blip>
          <a:srcRect t="23391" r="9091"/>
          <a:stretch/>
        </p:blipFill>
        <p:spPr>
          <a:xfrm>
            <a:off x="20" y="10"/>
            <a:ext cx="12191980" cy="6857990"/>
          </a:xfrm>
          <a:prstGeom prst="rect">
            <a:avLst/>
          </a:prstGeom>
          <a:noFill/>
          <a:ln>
            <a:noFill/>
          </a:ln>
        </p:spPr>
      </p:pic>
      <p:sp>
        <p:nvSpPr>
          <p:cNvPr id="154" name="Google Shape;154;p2"/>
          <p:cNvSpPr txBox="1">
            <a:spLocks noGrp="1"/>
          </p:cNvSpPr>
          <p:nvPr>
            <p:ph type="ctrTitle"/>
          </p:nvPr>
        </p:nvSpPr>
        <p:spPr>
          <a:xfrm>
            <a:off x="427358" y="2248061"/>
            <a:ext cx="11337300" cy="1929600"/>
          </a:xfrm>
          <a:prstGeom prst="rect">
            <a:avLst/>
          </a:prstGeom>
          <a:noFill/>
          <a:ln>
            <a:noFill/>
          </a:ln>
        </p:spPr>
        <p:txBody>
          <a:bodyPr spcFirstLastPara="1" wrap="square" lIns="91425" tIns="45700" rIns="91425" bIns="45700" anchor="b" anchorCtr="0">
            <a:normAutofit fontScale="90000"/>
          </a:bodyPr>
          <a:lstStyle/>
          <a:p>
            <a:pPr marL="0" lvl="0" indent="0" algn="ctr" rtl="0">
              <a:spcBef>
                <a:spcPts val="0"/>
              </a:spcBef>
              <a:spcAft>
                <a:spcPts val="0"/>
              </a:spcAft>
              <a:buClr>
                <a:schemeClr val="lt2"/>
              </a:buClr>
              <a:buSzPct val="100000"/>
              <a:buFont typeface="Century Gothic"/>
              <a:buNone/>
            </a:pPr>
            <a:r>
              <a:rPr lang="en-US" sz="4400" b="1"/>
              <a:t>Weapon Zeroing and Warriors’ Range Analysis System of Small Arms for Bangladesh Army</a:t>
            </a:r>
            <a:endParaRPr sz="4400" b="1"/>
          </a:p>
        </p:txBody>
      </p:sp>
      <p:sp>
        <p:nvSpPr>
          <p:cNvPr id="155" name="Google Shape;155;p2"/>
          <p:cNvSpPr txBox="1">
            <a:spLocks noGrp="1"/>
          </p:cNvSpPr>
          <p:nvPr>
            <p:ph type="subTitle" idx="1"/>
          </p:nvPr>
        </p:nvSpPr>
        <p:spPr>
          <a:xfrm>
            <a:off x="5682350" y="5747650"/>
            <a:ext cx="3739200" cy="903600"/>
          </a:xfrm>
          <a:prstGeom prst="rect">
            <a:avLst/>
          </a:prstGeom>
          <a:noFill/>
          <a:ln>
            <a:noFill/>
          </a:ln>
        </p:spPr>
        <p:txBody>
          <a:bodyPr spcFirstLastPara="1" wrap="square" lIns="91425" tIns="45700" rIns="91425" bIns="45700" anchor="t" anchorCtr="0">
            <a:normAutofit/>
          </a:bodyPr>
          <a:lstStyle/>
          <a:p>
            <a:pPr marL="0" lvl="0" indent="0" algn="r" rtl="0">
              <a:spcBef>
                <a:spcPts val="1000"/>
              </a:spcBef>
              <a:spcAft>
                <a:spcPts val="0"/>
              </a:spcAft>
              <a:buSzPts val="16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Work Overview</a:t>
            </a:r>
            <a:endParaRPr b="1"/>
          </a:p>
        </p:txBody>
      </p:sp>
      <p:pic>
        <p:nvPicPr>
          <p:cNvPr id="298" name="Google Shape;298;p20"/>
          <p:cNvPicPr preferRelativeResize="0">
            <a:picLocks noGrp="1"/>
          </p:cNvPicPr>
          <p:nvPr>
            <p:ph type="body" idx="1"/>
          </p:nvPr>
        </p:nvPicPr>
        <p:blipFill rotWithShape="1">
          <a:blip r:embed="rId3">
            <a:alphaModFix/>
          </a:blip>
          <a:srcRect/>
          <a:stretch/>
        </p:blipFill>
        <p:spPr>
          <a:xfrm>
            <a:off x="6210683" y="1419243"/>
            <a:ext cx="5882162" cy="3625372"/>
          </a:xfrm>
          <a:prstGeom prst="rect">
            <a:avLst/>
          </a:prstGeom>
          <a:noFill/>
          <a:ln>
            <a:noFill/>
          </a:ln>
          <a:effectLst>
            <a:outerShdw blurRad="292100" dist="139700" dir="2700000" algn="tl" rotWithShape="0">
              <a:srgbClr val="333333">
                <a:alpha val="64705"/>
              </a:srgbClr>
            </a:outerShdw>
          </a:effectLst>
        </p:spPr>
      </p:pic>
      <p:sp>
        <p:nvSpPr>
          <p:cNvPr id="299" name="Google Shape;299;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20</a:t>
            </a:fld>
            <a:endParaRPr/>
          </a:p>
        </p:txBody>
      </p:sp>
      <p:pic>
        <p:nvPicPr>
          <p:cNvPr id="300" name="Google Shape;300;p20"/>
          <p:cNvPicPr preferRelativeResize="0"/>
          <p:nvPr/>
        </p:nvPicPr>
        <p:blipFill rotWithShape="1">
          <a:blip r:embed="rId4">
            <a:alphaModFix/>
          </a:blip>
          <a:srcRect/>
          <a:stretch/>
        </p:blipFill>
        <p:spPr>
          <a:xfrm>
            <a:off x="124611" y="1419243"/>
            <a:ext cx="5909356" cy="3607244"/>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Cost Estimate</a:t>
            </a:r>
            <a:endParaRPr b="1"/>
          </a:p>
        </p:txBody>
      </p:sp>
      <p:sp>
        <p:nvSpPr>
          <p:cNvPr id="327" name="Google Shape;327;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21</a:t>
            </a:fld>
            <a:endParaRPr/>
          </a:p>
        </p:txBody>
      </p:sp>
      <p:graphicFrame>
        <p:nvGraphicFramePr>
          <p:cNvPr id="328" name="Google Shape;328;p25"/>
          <p:cNvGraphicFramePr/>
          <p:nvPr/>
        </p:nvGraphicFramePr>
        <p:xfrm>
          <a:off x="1727105" y="1542764"/>
          <a:ext cx="8385000" cy="4742332"/>
        </p:xfrm>
        <a:graphic>
          <a:graphicData uri="http://schemas.openxmlformats.org/drawingml/2006/table">
            <a:tbl>
              <a:tblPr firstRow="1" firstCol="1" bandRow="1">
                <a:noFill/>
                <a:tableStyleId>{820E2DF8-51B5-48C5-9660-65B832B8664A}</a:tableStyleId>
              </a:tblPr>
              <a:tblGrid>
                <a:gridCol w="1053150">
                  <a:extLst>
                    <a:ext uri="{9D8B030D-6E8A-4147-A177-3AD203B41FA5}">
                      <a16:colId xmlns:a16="http://schemas.microsoft.com/office/drawing/2014/main" val="20000"/>
                    </a:ext>
                  </a:extLst>
                </a:gridCol>
                <a:gridCol w="5261000">
                  <a:extLst>
                    <a:ext uri="{9D8B030D-6E8A-4147-A177-3AD203B41FA5}">
                      <a16:colId xmlns:a16="http://schemas.microsoft.com/office/drawing/2014/main" val="20001"/>
                    </a:ext>
                  </a:extLst>
                </a:gridCol>
                <a:gridCol w="2070850">
                  <a:extLst>
                    <a:ext uri="{9D8B030D-6E8A-4147-A177-3AD203B41FA5}">
                      <a16:colId xmlns:a16="http://schemas.microsoft.com/office/drawing/2014/main" val="20002"/>
                    </a:ext>
                  </a:extLst>
                </a:gridCol>
              </a:tblGrid>
              <a:tr h="333250">
                <a:tc>
                  <a:txBody>
                    <a:bodyPr/>
                    <a:lstStyle/>
                    <a:p>
                      <a:pPr marL="0" marR="0" lvl="0" indent="0" algn="just" rtl="0">
                        <a:lnSpc>
                          <a:spcPct val="107000"/>
                        </a:lnSpc>
                        <a:spcBef>
                          <a:spcPts val="0"/>
                        </a:spcBef>
                        <a:spcAft>
                          <a:spcPts val="0"/>
                        </a:spcAft>
                        <a:buNone/>
                      </a:pPr>
                      <a:r>
                        <a:rPr lang="en-US" sz="2400" b="1"/>
                        <a:t>Sr. No</a:t>
                      </a:r>
                      <a:endParaRPr sz="2000" b="1">
                        <a:latin typeface="Calibri"/>
                        <a:ea typeface="Calibri"/>
                        <a:cs typeface="Calibri"/>
                        <a:sym typeface="Calibri"/>
                      </a:endParaRPr>
                    </a:p>
                  </a:txBody>
                  <a:tcPr marL="68575" marR="68575" marT="0" marB="0">
                    <a:solidFill>
                      <a:srgbClr val="002060"/>
                    </a:solidFill>
                  </a:tcPr>
                </a:tc>
                <a:tc>
                  <a:txBody>
                    <a:bodyPr/>
                    <a:lstStyle/>
                    <a:p>
                      <a:pPr marL="0" marR="0" lvl="0" indent="0" algn="just" rtl="0">
                        <a:lnSpc>
                          <a:spcPct val="107000"/>
                        </a:lnSpc>
                        <a:spcBef>
                          <a:spcPts val="0"/>
                        </a:spcBef>
                        <a:spcAft>
                          <a:spcPts val="0"/>
                        </a:spcAft>
                        <a:buNone/>
                      </a:pPr>
                      <a:r>
                        <a:rPr lang="en-US" sz="2400" b="1"/>
                        <a:t>Items</a:t>
                      </a:r>
                      <a:endParaRPr sz="2000" b="1">
                        <a:latin typeface="Calibri"/>
                        <a:ea typeface="Calibri"/>
                        <a:cs typeface="Calibri"/>
                        <a:sym typeface="Calibri"/>
                      </a:endParaRPr>
                    </a:p>
                  </a:txBody>
                  <a:tcPr marL="68575" marR="68575" marT="0" marB="0">
                    <a:solidFill>
                      <a:srgbClr val="002060"/>
                    </a:solidFill>
                  </a:tcPr>
                </a:tc>
                <a:tc>
                  <a:txBody>
                    <a:bodyPr/>
                    <a:lstStyle/>
                    <a:p>
                      <a:pPr marL="0" marR="0" lvl="0" indent="0" algn="ctr" rtl="0">
                        <a:lnSpc>
                          <a:spcPct val="107000"/>
                        </a:lnSpc>
                        <a:spcBef>
                          <a:spcPts val="0"/>
                        </a:spcBef>
                        <a:spcAft>
                          <a:spcPts val="0"/>
                        </a:spcAft>
                        <a:buNone/>
                      </a:pPr>
                      <a:r>
                        <a:rPr lang="en-US" sz="2400" b="1"/>
                        <a:t>Cost (BDT)</a:t>
                      </a:r>
                      <a:endParaRPr sz="2000" b="1">
                        <a:latin typeface="Calibri"/>
                        <a:ea typeface="Calibri"/>
                        <a:cs typeface="Calibri"/>
                        <a:sym typeface="Calibri"/>
                      </a:endParaRPr>
                    </a:p>
                  </a:txBody>
                  <a:tcPr marL="68575" marR="68575" marT="0" marB="0">
                    <a:solidFill>
                      <a:srgbClr val="002060"/>
                    </a:solidFill>
                  </a:tcPr>
                </a:tc>
                <a:extLst>
                  <a:ext uri="{0D108BD9-81ED-4DB2-BD59-A6C34878D82A}">
                    <a16:rowId xmlns:a16="http://schemas.microsoft.com/office/drawing/2014/main" val="10000"/>
                  </a:ext>
                </a:extLst>
              </a:tr>
              <a:tr h="333250">
                <a:tc>
                  <a:txBody>
                    <a:bodyPr/>
                    <a:lstStyle/>
                    <a:p>
                      <a:pPr marL="0" marR="0" lvl="0" indent="0" algn="ctr" rtl="0">
                        <a:lnSpc>
                          <a:spcPct val="107000"/>
                        </a:lnSpc>
                        <a:spcBef>
                          <a:spcPts val="0"/>
                        </a:spcBef>
                        <a:spcAft>
                          <a:spcPts val="0"/>
                        </a:spcAft>
                        <a:buNone/>
                      </a:pPr>
                      <a:r>
                        <a:rPr lang="en-US" sz="2000" b="1"/>
                        <a:t>1.</a:t>
                      </a:r>
                      <a:endParaRPr sz="1800" b="1">
                        <a:latin typeface="Calibri"/>
                        <a:ea typeface="Calibri"/>
                        <a:cs typeface="Calibri"/>
                        <a:sym typeface="Calibri"/>
                      </a:endParaRPr>
                    </a:p>
                  </a:txBody>
                  <a:tcPr marL="68575" marR="68575" marT="0" marB="0">
                    <a:solidFill>
                      <a:srgbClr val="0A3F60"/>
                    </a:solidFill>
                  </a:tcPr>
                </a:tc>
                <a:tc>
                  <a:txBody>
                    <a:bodyPr/>
                    <a:lstStyle/>
                    <a:p>
                      <a:pPr marL="0" marR="0" lvl="0" indent="0" algn="just" rtl="0">
                        <a:lnSpc>
                          <a:spcPct val="107000"/>
                        </a:lnSpc>
                        <a:spcBef>
                          <a:spcPts val="0"/>
                        </a:spcBef>
                        <a:spcAft>
                          <a:spcPts val="0"/>
                        </a:spcAft>
                        <a:buNone/>
                      </a:pPr>
                      <a:r>
                        <a:rPr lang="en-US" sz="2000" b="1"/>
                        <a:t>Cost of Equipment</a:t>
                      </a:r>
                      <a:endParaRPr sz="1800" b="1">
                        <a:latin typeface="Calibri"/>
                        <a:ea typeface="Calibri"/>
                        <a:cs typeface="Calibri"/>
                        <a:sym typeface="Calibri"/>
                      </a:endParaRPr>
                    </a:p>
                  </a:txBody>
                  <a:tcPr marL="68575" marR="68575" marT="0" marB="0">
                    <a:solidFill>
                      <a:srgbClr val="0A3F60"/>
                    </a:solidFill>
                  </a:tcPr>
                </a:tc>
                <a:tc>
                  <a:txBody>
                    <a:bodyPr/>
                    <a:lstStyle/>
                    <a:p>
                      <a:pPr marL="0" marR="0" lvl="0" indent="0" algn="just" rtl="0">
                        <a:lnSpc>
                          <a:spcPct val="107000"/>
                        </a:lnSpc>
                        <a:spcBef>
                          <a:spcPts val="0"/>
                        </a:spcBef>
                        <a:spcAft>
                          <a:spcPts val="0"/>
                        </a:spcAft>
                        <a:buNone/>
                      </a:pPr>
                      <a:r>
                        <a:rPr lang="en-US" sz="2000" b="1"/>
                        <a:t> </a:t>
                      </a:r>
                      <a:endParaRPr sz="1800" b="1">
                        <a:latin typeface="Calibri"/>
                        <a:ea typeface="Calibri"/>
                        <a:cs typeface="Calibri"/>
                        <a:sym typeface="Calibri"/>
                      </a:endParaRPr>
                    </a:p>
                  </a:txBody>
                  <a:tcPr marL="68575" marR="68575" marT="0" marB="0">
                    <a:solidFill>
                      <a:srgbClr val="0A3F60"/>
                    </a:solidFill>
                  </a:tcPr>
                </a:tc>
                <a:extLst>
                  <a:ext uri="{0D108BD9-81ED-4DB2-BD59-A6C34878D82A}">
                    <a16:rowId xmlns:a16="http://schemas.microsoft.com/office/drawing/2014/main" val="10001"/>
                  </a:ext>
                </a:extLst>
              </a:tr>
              <a:tr h="333250">
                <a:tc>
                  <a:txBody>
                    <a:bodyPr/>
                    <a:lstStyle/>
                    <a:p>
                      <a:pPr marL="0" marR="0" lvl="0" indent="0" algn="ctr" rtl="0">
                        <a:lnSpc>
                          <a:spcPct val="107000"/>
                        </a:lnSpc>
                        <a:spcBef>
                          <a:spcPts val="0"/>
                        </a:spcBef>
                        <a:spcAft>
                          <a:spcPts val="0"/>
                        </a:spcAft>
                        <a:buNone/>
                      </a:pPr>
                      <a:r>
                        <a:rPr lang="en-US" sz="2000" b="1"/>
                        <a:t> </a:t>
                      </a:r>
                      <a:endParaRPr sz="1800" b="1">
                        <a:latin typeface="Calibri"/>
                        <a:ea typeface="Calibri"/>
                        <a:cs typeface="Calibri"/>
                        <a:sym typeface="Calibri"/>
                      </a:endParaRPr>
                    </a:p>
                  </a:txBody>
                  <a:tcPr marL="68575" marR="68575" marT="0" marB="0">
                    <a:solidFill>
                      <a:srgbClr val="0A3F60"/>
                    </a:solidFill>
                  </a:tcPr>
                </a:tc>
                <a:tc>
                  <a:txBody>
                    <a:bodyPr/>
                    <a:lstStyle/>
                    <a:p>
                      <a:pPr marL="342900" marR="0" lvl="0" indent="-342900" algn="just" rtl="0">
                        <a:lnSpc>
                          <a:spcPct val="107000"/>
                        </a:lnSpc>
                        <a:spcBef>
                          <a:spcPts val="0"/>
                        </a:spcBef>
                        <a:spcAft>
                          <a:spcPts val="0"/>
                        </a:spcAft>
                        <a:buClr>
                          <a:schemeClr val="lt1"/>
                        </a:buClr>
                        <a:buSzPts val="2000"/>
                        <a:buFont typeface="Century Gothic"/>
                        <a:buAutoNum type="alphaLcPeriod"/>
                      </a:pPr>
                      <a:r>
                        <a:rPr lang="en-US" sz="2000" b="1"/>
                        <a:t>Zeroing Tools</a:t>
                      </a:r>
                      <a:endParaRPr sz="1800" b="1">
                        <a:latin typeface="Calibri"/>
                        <a:ea typeface="Calibri"/>
                        <a:cs typeface="Calibri"/>
                        <a:sym typeface="Calibri"/>
                      </a:endParaRPr>
                    </a:p>
                  </a:txBody>
                  <a:tcPr marL="68575" marR="68575" marT="0" marB="0">
                    <a:solidFill>
                      <a:srgbClr val="0A3F60"/>
                    </a:solidFill>
                  </a:tcPr>
                </a:tc>
                <a:tc>
                  <a:txBody>
                    <a:bodyPr/>
                    <a:lstStyle/>
                    <a:p>
                      <a:pPr marL="0" marR="0" lvl="0" indent="0" algn="r" rtl="0">
                        <a:lnSpc>
                          <a:spcPct val="107000"/>
                        </a:lnSpc>
                        <a:spcBef>
                          <a:spcPts val="0"/>
                        </a:spcBef>
                        <a:spcAft>
                          <a:spcPts val="0"/>
                        </a:spcAft>
                        <a:buNone/>
                      </a:pPr>
                      <a:r>
                        <a:rPr lang="en-US" sz="2000" b="1"/>
                        <a:t>4000.00</a:t>
                      </a:r>
                      <a:endParaRPr sz="1800" b="1">
                        <a:latin typeface="Calibri"/>
                        <a:ea typeface="Calibri"/>
                        <a:cs typeface="Calibri"/>
                        <a:sym typeface="Calibri"/>
                      </a:endParaRPr>
                    </a:p>
                  </a:txBody>
                  <a:tcPr marL="68575" marR="68575" marT="0" marB="0">
                    <a:solidFill>
                      <a:srgbClr val="0A3F60"/>
                    </a:solidFill>
                  </a:tcPr>
                </a:tc>
                <a:extLst>
                  <a:ext uri="{0D108BD9-81ED-4DB2-BD59-A6C34878D82A}">
                    <a16:rowId xmlns:a16="http://schemas.microsoft.com/office/drawing/2014/main" val="10002"/>
                  </a:ext>
                </a:extLst>
              </a:tr>
              <a:tr h="333250">
                <a:tc>
                  <a:txBody>
                    <a:bodyPr/>
                    <a:lstStyle/>
                    <a:p>
                      <a:pPr marL="0" marR="0" lvl="0" indent="0" algn="ctr" rtl="0">
                        <a:lnSpc>
                          <a:spcPct val="107000"/>
                        </a:lnSpc>
                        <a:spcBef>
                          <a:spcPts val="0"/>
                        </a:spcBef>
                        <a:spcAft>
                          <a:spcPts val="0"/>
                        </a:spcAft>
                        <a:buNone/>
                      </a:pPr>
                      <a:r>
                        <a:rPr lang="en-US" sz="2000" b="1"/>
                        <a:t> </a:t>
                      </a:r>
                      <a:endParaRPr sz="1800" b="1">
                        <a:latin typeface="Calibri"/>
                        <a:ea typeface="Calibri"/>
                        <a:cs typeface="Calibri"/>
                        <a:sym typeface="Calibri"/>
                      </a:endParaRPr>
                    </a:p>
                  </a:txBody>
                  <a:tcPr marL="68575" marR="68575" marT="0" marB="0">
                    <a:solidFill>
                      <a:srgbClr val="0A3F60"/>
                    </a:solidFill>
                  </a:tcPr>
                </a:tc>
                <a:tc>
                  <a:txBody>
                    <a:bodyPr/>
                    <a:lstStyle/>
                    <a:p>
                      <a:pPr marL="342900" marR="0" lvl="0" indent="-342900" algn="just" rtl="0">
                        <a:lnSpc>
                          <a:spcPct val="107000"/>
                        </a:lnSpc>
                        <a:spcBef>
                          <a:spcPts val="0"/>
                        </a:spcBef>
                        <a:spcAft>
                          <a:spcPts val="0"/>
                        </a:spcAft>
                        <a:buClr>
                          <a:schemeClr val="lt1"/>
                        </a:buClr>
                        <a:buSzPts val="2000"/>
                        <a:buFont typeface="Century Gothic"/>
                        <a:buAutoNum type="alphaLcPeriod"/>
                      </a:pPr>
                      <a:r>
                        <a:rPr lang="en-US" sz="2000" b="1"/>
                        <a:t>Gear Motor</a:t>
                      </a:r>
                      <a:endParaRPr sz="1800" b="1">
                        <a:latin typeface="Calibri"/>
                        <a:ea typeface="Calibri"/>
                        <a:cs typeface="Calibri"/>
                        <a:sym typeface="Calibri"/>
                      </a:endParaRPr>
                    </a:p>
                  </a:txBody>
                  <a:tcPr marL="68575" marR="68575" marT="0" marB="0">
                    <a:solidFill>
                      <a:srgbClr val="0A3F60"/>
                    </a:solidFill>
                  </a:tcPr>
                </a:tc>
                <a:tc>
                  <a:txBody>
                    <a:bodyPr/>
                    <a:lstStyle/>
                    <a:p>
                      <a:pPr marL="0" marR="0" lvl="0" indent="0" algn="r" rtl="0">
                        <a:lnSpc>
                          <a:spcPct val="107000"/>
                        </a:lnSpc>
                        <a:spcBef>
                          <a:spcPts val="0"/>
                        </a:spcBef>
                        <a:spcAft>
                          <a:spcPts val="0"/>
                        </a:spcAft>
                        <a:buNone/>
                      </a:pPr>
                      <a:r>
                        <a:rPr lang="en-US" sz="2000" b="1"/>
                        <a:t>1000.00</a:t>
                      </a:r>
                      <a:endParaRPr sz="1800" b="1">
                        <a:latin typeface="Calibri"/>
                        <a:ea typeface="Calibri"/>
                        <a:cs typeface="Calibri"/>
                        <a:sym typeface="Calibri"/>
                      </a:endParaRPr>
                    </a:p>
                  </a:txBody>
                  <a:tcPr marL="68575" marR="68575" marT="0" marB="0">
                    <a:solidFill>
                      <a:srgbClr val="0A3F60"/>
                    </a:solidFill>
                  </a:tcPr>
                </a:tc>
                <a:extLst>
                  <a:ext uri="{0D108BD9-81ED-4DB2-BD59-A6C34878D82A}">
                    <a16:rowId xmlns:a16="http://schemas.microsoft.com/office/drawing/2014/main" val="10003"/>
                  </a:ext>
                </a:extLst>
              </a:tr>
              <a:tr h="333250">
                <a:tc>
                  <a:txBody>
                    <a:bodyPr/>
                    <a:lstStyle/>
                    <a:p>
                      <a:pPr marL="0" marR="0" lvl="0" indent="0" algn="ctr" rtl="0">
                        <a:lnSpc>
                          <a:spcPct val="107000"/>
                        </a:lnSpc>
                        <a:spcBef>
                          <a:spcPts val="0"/>
                        </a:spcBef>
                        <a:spcAft>
                          <a:spcPts val="0"/>
                        </a:spcAft>
                        <a:buNone/>
                      </a:pPr>
                      <a:r>
                        <a:rPr lang="en-US" sz="2000" b="1"/>
                        <a:t> </a:t>
                      </a:r>
                      <a:endParaRPr sz="1800" b="1">
                        <a:latin typeface="Calibri"/>
                        <a:ea typeface="Calibri"/>
                        <a:cs typeface="Calibri"/>
                        <a:sym typeface="Calibri"/>
                      </a:endParaRPr>
                    </a:p>
                  </a:txBody>
                  <a:tcPr marL="68575" marR="68575" marT="0" marB="0">
                    <a:solidFill>
                      <a:srgbClr val="0A3F60"/>
                    </a:solidFill>
                  </a:tcPr>
                </a:tc>
                <a:tc>
                  <a:txBody>
                    <a:bodyPr/>
                    <a:lstStyle/>
                    <a:p>
                      <a:pPr marL="342900" marR="0" lvl="0" indent="-342900" algn="just" rtl="0">
                        <a:lnSpc>
                          <a:spcPct val="107000"/>
                        </a:lnSpc>
                        <a:spcBef>
                          <a:spcPts val="0"/>
                        </a:spcBef>
                        <a:spcAft>
                          <a:spcPts val="0"/>
                        </a:spcAft>
                        <a:buClr>
                          <a:schemeClr val="lt1"/>
                        </a:buClr>
                        <a:buSzPts val="2000"/>
                        <a:buFont typeface="Century Gothic"/>
                        <a:buAutoNum type="alphaLcPeriod"/>
                      </a:pPr>
                      <a:r>
                        <a:rPr lang="en-US" sz="2000" b="1"/>
                        <a:t>Motor Driver</a:t>
                      </a:r>
                      <a:endParaRPr sz="1800" b="1">
                        <a:latin typeface="Calibri"/>
                        <a:ea typeface="Calibri"/>
                        <a:cs typeface="Calibri"/>
                        <a:sym typeface="Calibri"/>
                      </a:endParaRPr>
                    </a:p>
                  </a:txBody>
                  <a:tcPr marL="68575" marR="68575" marT="0" marB="0">
                    <a:solidFill>
                      <a:srgbClr val="0A3F60"/>
                    </a:solidFill>
                  </a:tcPr>
                </a:tc>
                <a:tc>
                  <a:txBody>
                    <a:bodyPr/>
                    <a:lstStyle/>
                    <a:p>
                      <a:pPr marL="0" marR="0" lvl="0" indent="0" algn="r" rtl="0">
                        <a:lnSpc>
                          <a:spcPct val="107000"/>
                        </a:lnSpc>
                        <a:spcBef>
                          <a:spcPts val="0"/>
                        </a:spcBef>
                        <a:spcAft>
                          <a:spcPts val="0"/>
                        </a:spcAft>
                        <a:buNone/>
                      </a:pPr>
                      <a:r>
                        <a:rPr lang="en-US" sz="2000" b="1"/>
                        <a:t>400.00</a:t>
                      </a:r>
                      <a:endParaRPr sz="1800" b="1">
                        <a:latin typeface="Calibri"/>
                        <a:ea typeface="Calibri"/>
                        <a:cs typeface="Calibri"/>
                        <a:sym typeface="Calibri"/>
                      </a:endParaRPr>
                    </a:p>
                  </a:txBody>
                  <a:tcPr marL="68575" marR="68575" marT="0" marB="0">
                    <a:solidFill>
                      <a:srgbClr val="0A3F60"/>
                    </a:solidFill>
                  </a:tcPr>
                </a:tc>
                <a:extLst>
                  <a:ext uri="{0D108BD9-81ED-4DB2-BD59-A6C34878D82A}">
                    <a16:rowId xmlns:a16="http://schemas.microsoft.com/office/drawing/2014/main" val="10004"/>
                  </a:ext>
                </a:extLst>
              </a:tr>
              <a:tr h="333250">
                <a:tc>
                  <a:txBody>
                    <a:bodyPr/>
                    <a:lstStyle/>
                    <a:p>
                      <a:pPr marL="0" marR="0" lvl="0" indent="0" algn="ctr" rtl="0">
                        <a:lnSpc>
                          <a:spcPct val="107000"/>
                        </a:lnSpc>
                        <a:spcBef>
                          <a:spcPts val="0"/>
                        </a:spcBef>
                        <a:spcAft>
                          <a:spcPts val="0"/>
                        </a:spcAft>
                        <a:buNone/>
                      </a:pPr>
                      <a:r>
                        <a:rPr lang="en-US" sz="2000" b="1"/>
                        <a:t> </a:t>
                      </a:r>
                      <a:endParaRPr sz="1800" b="1">
                        <a:latin typeface="Calibri"/>
                        <a:ea typeface="Calibri"/>
                        <a:cs typeface="Calibri"/>
                        <a:sym typeface="Calibri"/>
                      </a:endParaRPr>
                    </a:p>
                  </a:txBody>
                  <a:tcPr marL="68575" marR="68575" marT="0" marB="0">
                    <a:solidFill>
                      <a:srgbClr val="0A3F60"/>
                    </a:solidFill>
                  </a:tcPr>
                </a:tc>
                <a:tc>
                  <a:txBody>
                    <a:bodyPr/>
                    <a:lstStyle/>
                    <a:p>
                      <a:pPr marL="342900" marR="0" lvl="0" indent="-342900" algn="just" rtl="0">
                        <a:lnSpc>
                          <a:spcPct val="107000"/>
                        </a:lnSpc>
                        <a:spcBef>
                          <a:spcPts val="0"/>
                        </a:spcBef>
                        <a:spcAft>
                          <a:spcPts val="0"/>
                        </a:spcAft>
                        <a:buClr>
                          <a:schemeClr val="lt1"/>
                        </a:buClr>
                        <a:buSzPts val="2000"/>
                        <a:buFont typeface="Century Gothic"/>
                        <a:buAutoNum type="alphaLcPeriod"/>
                      </a:pPr>
                      <a:r>
                        <a:rPr lang="en-US" sz="2000" b="1"/>
                        <a:t>High Volt Power Source</a:t>
                      </a:r>
                      <a:endParaRPr sz="1800" b="1">
                        <a:latin typeface="Calibri"/>
                        <a:ea typeface="Calibri"/>
                        <a:cs typeface="Calibri"/>
                        <a:sym typeface="Calibri"/>
                      </a:endParaRPr>
                    </a:p>
                  </a:txBody>
                  <a:tcPr marL="68575" marR="68575" marT="0" marB="0">
                    <a:solidFill>
                      <a:srgbClr val="0A3F60"/>
                    </a:solidFill>
                  </a:tcPr>
                </a:tc>
                <a:tc>
                  <a:txBody>
                    <a:bodyPr/>
                    <a:lstStyle/>
                    <a:p>
                      <a:pPr marL="0" marR="0" lvl="0" indent="0" algn="r" rtl="0">
                        <a:lnSpc>
                          <a:spcPct val="107000"/>
                        </a:lnSpc>
                        <a:spcBef>
                          <a:spcPts val="0"/>
                        </a:spcBef>
                        <a:spcAft>
                          <a:spcPts val="0"/>
                        </a:spcAft>
                        <a:buNone/>
                      </a:pPr>
                      <a:r>
                        <a:rPr lang="en-US" sz="2000" b="1"/>
                        <a:t>500.00</a:t>
                      </a:r>
                      <a:endParaRPr sz="1800" b="1">
                        <a:latin typeface="Calibri"/>
                        <a:ea typeface="Calibri"/>
                        <a:cs typeface="Calibri"/>
                        <a:sym typeface="Calibri"/>
                      </a:endParaRPr>
                    </a:p>
                  </a:txBody>
                  <a:tcPr marL="68575" marR="68575" marT="0" marB="0">
                    <a:solidFill>
                      <a:srgbClr val="0A3F60"/>
                    </a:solidFill>
                  </a:tcPr>
                </a:tc>
                <a:extLst>
                  <a:ext uri="{0D108BD9-81ED-4DB2-BD59-A6C34878D82A}">
                    <a16:rowId xmlns:a16="http://schemas.microsoft.com/office/drawing/2014/main" val="10005"/>
                  </a:ext>
                </a:extLst>
              </a:tr>
              <a:tr h="333250">
                <a:tc>
                  <a:txBody>
                    <a:bodyPr/>
                    <a:lstStyle/>
                    <a:p>
                      <a:pPr marL="0" marR="0" lvl="0" indent="0" algn="ctr" rtl="0">
                        <a:lnSpc>
                          <a:spcPct val="107000"/>
                        </a:lnSpc>
                        <a:spcBef>
                          <a:spcPts val="0"/>
                        </a:spcBef>
                        <a:spcAft>
                          <a:spcPts val="0"/>
                        </a:spcAft>
                        <a:buNone/>
                      </a:pPr>
                      <a:r>
                        <a:rPr lang="en-US" sz="2000" b="1"/>
                        <a:t> </a:t>
                      </a:r>
                      <a:endParaRPr sz="1800" b="1">
                        <a:latin typeface="Calibri"/>
                        <a:ea typeface="Calibri"/>
                        <a:cs typeface="Calibri"/>
                        <a:sym typeface="Calibri"/>
                      </a:endParaRPr>
                    </a:p>
                  </a:txBody>
                  <a:tcPr marL="68575" marR="68575" marT="0" marB="0">
                    <a:solidFill>
                      <a:srgbClr val="0A3F60"/>
                    </a:solidFill>
                  </a:tcPr>
                </a:tc>
                <a:tc>
                  <a:txBody>
                    <a:bodyPr/>
                    <a:lstStyle/>
                    <a:p>
                      <a:pPr marL="342900" marR="0" lvl="0" indent="-342900" algn="just" rtl="0">
                        <a:lnSpc>
                          <a:spcPct val="107000"/>
                        </a:lnSpc>
                        <a:spcBef>
                          <a:spcPts val="0"/>
                        </a:spcBef>
                        <a:spcAft>
                          <a:spcPts val="0"/>
                        </a:spcAft>
                        <a:buClr>
                          <a:schemeClr val="lt1"/>
                        </a:buClr>
                        <a:buSzPts val="2000"/>
                        <a:buFont typeface="Century Gothic"/>
                        <a:buAutoNum type="alphaLcPeriod"/>
                      </a:pPr>
                      <a:r>
                        <a:rPr lang="en-US" sz="2000" b="1"/>
                        <a:t>Arduino Mega</a:t>
                      </a:r>
                      <a:endParaRPr sz="1800" b="1">
                        <a:latin typeface="Calibri"/>
                        <a:ea typeface="Calibri"/>
                        <a:cs typeface="Calibri"/>
                        <a:sym typeface="Calibri"/>
                      </a:endParaRPr>
                    </a:p>
                  </a:txBody>
                  <a:tcPr marL="68575" marR="68575" marT="0" marB="0">
                    <a:solidFill>
                      <a:srgbClr val="0A3F60"/>
                    </a:solidFill>
                  </a:tcPr>
                </a:tc>
                <a:tc>
                  <a:txBody>
                    <a:bodyPr/>
                    <a:lstStyle/>
                    <a:p>
                      <a:pPr marL="0" marR="0" lvl="0" indent="0" algn="r" rtl="0">
                        <a:lnSpc>
                          <a:spcPct val="107000"/>
                        </a:lnSpc>
                        <a:spcBef>
                          <a:spcPts val="0"/>
                        </a:spcBef>
                        <a:spcAft>
                          <a:spcPts val="0"/>
                        </a:spcAft>
                        <a:buNone/>
                      </a:pPr>
                      <a:r>
                        <a:rPr lang="en-US" sz="2000" b="1"/>
                        <a:t>750.00</a:t>
                      </a:r>
                      <a:endParaRPr sz="1800" b="1">
                        <a:latin typeface="Calibri"/>
                        <a:ea typeface="Calibri"/>
                        <a:cs typeface="Calibri"/>
                        <a:sym typeface="Calibri"/>
                      </a:endParaRPr>
                    </a:p>
                  </a:txBody>
                  <a:tcPr marL="68575" marR="68575" marT="0" marB="0">
                    <a:solidFill>
                      <a:srgbClr val="0A3F60"/>
                    </a:solidFill>
                  </a:tcPr>
                </a:tc>
                <a:extLst>
                  <a:ext uri="{0D108BD9-81ED-4DB2-BD59-A6C34878D82A}">
                    <a16:rowId xmlns:a16="http://schemas.microsoft.com/office/drawing/2014/main" val="10006"/>
                  </a:ext>
                </a:extLst>
              </a:tr>
              <a:tr h="333250">
                <a:tc>
                  <a:txBody>
                    <a:bodyPr/>
                    <a:lstStyle/>
                    <a:p>
                      <a:pPr marL="0" marR="0" lvl="0" indent="0" algn="ctr" rtl="0">
                        <a:lnSpc>
                          <a:spcPct val="107000"/>
                        </a:lnSpc>
                        <a:spcBef>
                          <a:spcPts val="0"/>
                        </a:spcBef>
                        <a:spcAft>
                          <a:spcPts val="0"/>
                        </a:spcAft>
                        <a:buNone/>
                      </a:pPr>
                      <a:r>
                        <a:rPr lang="en-US" sz="2000" b="1"/>
                        <a:t> </a:t>
                      </a:r>
                      <a:endParaRPr sz="1800" b="1">
                        <a:latin typeface="Calibri"/>
                        <a:ea typeface="Calibri"/>
                        <a:cs typeface="Calibri"/>
                        <a:sym typeface="Calibri"/>
                      </a:endParaRPr>
                    </a:p>
                  </a:txBody>
                  <a:tcPr marL="68575" marR="68575" marT="0" marB="0">
                    <a:solidFill>
                      <a:srgbClr val="0A3F60"/>
                    </a:solidFill>
                  </a:tcPr>
                </a:tc>
                <a:tc>
                  <a:txBody>
                    <a:bodyPr/>
                    <a:lstStyle/>
                    <a:p>
                      <a:pPr marL="342900" marR="0" lvl="0" indent="-342900" algn="just" rtl="0">
                        <a:lnSpc>
                          <a:spcPct val="107000"/>
                        </a:lnSpc>
                        <a:spcBef>
                          <a:spcPts val="0"/>
                        </a:spcBef>
                        <a:spcAft>
                          <a:spcPts val="0"/>
                        </a:spcAft>
                        <a:buClr>
                          <a:schemeClr val="lt1"/>
                        </a:buClr>
                        <a:buSzPts val="2000"/>
                        <a:buFont typeface="Century Gothic"/>
                        <a:buAutoNum type="alphaLcPeriod"/>
                      </a:pPr>
                      <a:r>
                        <a:rPr lang="en-US" sz="2000" b="1"/>
                        <a:t>Linear Actuator</a:t>
                      </a:r>
                      <a:endParaRPr sz="1800" b="1">
                        <a:latin typeface="Calibri"/>
                        <a:ea typeface="Calibri"/>
                        <a:cs typeface="Calibri"/>
                        <a:sym typeface="Calibri"/>
                      </a:endParaRPr>
                    </a:p>
                  </a:txBody>
                  <a:tcPr marL="68575" marR="68575" marT="0" marB="0">
                    <a:solidFill>
                      <a:srgbClr val="0A3F60"/>
                    </a:solidFill>
                  </a:tcPr>
                </a:tc>
                <a:tc>
                  <a:txBody>
                    <a:bodyPr/>
                    <a:lstStyle/>
                    <a:p>
                      <a:pPr marL="0" marR="0" lvl="0" indent="0" algn="r" rtl="0">
                        <a:lnSpc>
                          <a:spcPct val="107000"/>
                        </a:lnSpc>
                        <a:spcBef>
                          <a:spcPts val="0"/>
                        </a:spcBef>
                        <a:spcAft>
                          <a:spcPts val="0"/>
                        </a:spcAft>
                        <a:buNone/>
                      </a:pPr>
                      <a:r>
                        <a:rPr lang="en-US" sz="2000" b="1"/>
                        <a:t>3500.00</a:t>
                      </a:r>
                      <a:endParaRPr sz="1800" b="1">
                        <a:latin typeface="Calibri"/>
                        <a:ea typeface="Calibri"/>
                        <a:cs typeface="Calibri"/>
                        <a:sym typeface="Calibri"/>
                      </a:endParaRPr>
                    </a:p>
                  </a:txBody>
                  <a:tcPr marL="68575" marR="68575" marT="0" marB="0">
                    <a:solidFill>
                      <a:srgbClr val="0A3F60"/>
                    </a:solidFill>
                  </a:tcPr>
                </a:tc>
                <a:extLst>
                  <a:ext uri="{0D108BD9-81ED-4DB2-BD59-A6C34878D82A}">
                    <a16:rowId xmlns:a16="http://schemas.microsoft.com/office/drawing/2014/main" val="10007"/>
                  </a:ext>
                </a:extLst>
              </a:tr>
              <a:tr h="333250">
                <a:tc>
                  <a:txBody>
                    <a:bodyPr/>
                    <a:lstStyle/>
                    <a:p>
                      <a:pPr marL="0" marR="0" lvl="0" indent="0" algn="ctr" rtl="0">
                        <a:lnSpc>
                          <a:spcPct val="107000"/>
                        </a:lnSpc>
                        <a:spcBef>
                          <a:spcPts val="0"/>
                        </a:spcBef>
                        <a:spcAft>
                          <a:spcPts val="0"/>
                        </a:spcAft>
                        <a:buNone/>
                      </a:pPr>
                      <a:r>
                        <a:rPr lang="en-US" sz="2000" b="1"/>
                        <a:t> </a:t>
                      </a:r>
                      <a:endParaRPr sz="1800" b="1">
                        <a:latin typeface="Calibri"/>
                        <a:ea typeface="Calibri"/>
                        <a:cs typeface="Calibri"/>
                        <a:sym typeface="Calibri"/>
                      </a:endParaRPr>
                    </a:p>
                  </a:txBody>
                  <a:tcPr marL="68575" marR="68575" marT="0" marB="0">
                    <a:solidFill>
                      <a:srgbClr val="0A3F60"/>
                    </a:solidFill>
                  </a:tcPr>
                </a:tc>
                <a:tc>
                  <a:txBody>
                    <a:bodyPr/>
                    <a:lstStyle/>
                    <a:p>
                      <a:pPr marL="342900" marR="0" lvl="0" indent="-342900" algn="just" rtl="0">
                        <a:lnSpc>
                          <a:spcPct val="107000"/>
                        </a:lnSpc>
                        <a:spcBef>
                          <a:spcPts val="0"/>
                        </a:spcBef>
                        <a:spcAft>
                          <a:spcPts val="0"/>
                        </a:spcAft>
                        <a:buClr>
                          <a:schemeClr val="lt1"/>
                        </a:buClr>
                        <a:buSzPts val="2000"/>
                        <a:buFont typeface="Century Gothic"/>
                        <a:buAutoNum type="alphaLcPeriod"/>
                      </a:pPr>
                      <a:r>
                        <a:rPr lang="en-US" sz="2000" b="1"/>
                        <a:t>Prototype Metal Body Structure</a:t>
                      </a:r>
                      <a:endParaRPr sz="1800" b="1">
                        <a:latin typeface="Calibri"/>
                        <a:ea typeface="Calibri"/>
                        <a:cs typeface="Calibri"/>
                        <a:sym typeface="Calibri"/>
                      </a:endParaRPr>
                    </a:p>
                  </a:txBody>
                  <a:tcPr marL="68575" marR="68575" marT="0" marB="0">
                    <a:solidFill>
                      <a:srgbClr val="0A3F60"/>
                    </a:solidFill>
                  </a:tcPr>
                </a:tc>
                <a:tc>
                  <a:txBody>
                    <a:bodyPr/>
                    <a:lstStyle/>
                    <a:p>
                      <a:pPr marL="0" marR="0" lvl="0" indent="0" algn="r" rtl="0">
                        <a:lnSpc>
                          <a:spcPct val="107000"/>
                        </a:lnSpc>
                        <a:spcBef>
                          <a:spcPts val="0"/>
                        </a:spcBef>
                        <a:spcAft>
                          <a:spcPts val="0"/>
                        </a:spcAft>
                        <a:buNone/>
                      </a:pPr>
                      <a:r>
                        <a:rPr lang="en-US" sz="2000" b="1"/>
                        <a:t>4000.00</a:t>
                      </a:r>
                      <a:endParaRPr sz="1800" b="1">
                        <a:latin typeface="Calibri"/>
                        <a:ea typeface="Calibri"/>
                        <a:cs typeface="Calibri"/>
                        <a:sym typeface="Calibri"/>
                      </a:endParaRPr>
                    </a:p>
                  </a:txBody>
                  <a:tcPr marL="68575" marR="68575" marT="0" marB="0">
                    <a:solidFill>
                      <a:srgbClr val="0A3F60"/>
                    </a:solidFill>
                  </a:tcPr>
                </a:tc>
                <a:extLst>
                  <a:ext uri="{0D108BD9-81ED-4DB2-BD59-A6C34878D82A}">
                    <a16:rowId xmlns:a16="http://schemas.microsoft.com/office/drawing/2014/main" val="10008"/>
                  </a:ext>
                </a:extLst>
              </a:tr>
              <a:tr h="333250">
                <a:tc>
                  <a:txBody>
                    <a:bodyPr/>
                    <a:lstStyle/>
                    <a:p>
                      <a:pPr marL="0" marR="0" lvl="0" indent="0" algn="ctr" rtl="0">
                        <a:lnSpc>
                          <a:spcPct val="107000"/>
                        </a:lnSpc>
                        <a:spcBef>
                          <a:spcPts val="0"/>
                        </a:spcBef>
                        <a:spcAft>
                          <a:spcPts val="0"/>
                        </a:spcAft>
                        <a:buNone/>
                      </a:pPr>
                      <a:r>
                        <a:rPr lang="en-US" sz="2000" b="1"/>
                        <a:t> </a:t>
                      </a:r>
                      <a:endParaRPr sz="1800" b="1">
                        <a:latin typeface="Calibri"/>
                        <a:ea typeface="Calibri"/>
                        <a:cs typeface="Calibri"/>
                        <a:sym typeface="Calibri"/>
                      </a:endParaRPr>
                    </a:p>
                  </a:txBody>
                  <a:tcPr marL="68575" marR="68575" marT="0" marB="0">
                    <a:solidFill>
                      <a:srgbClr val="0A3F60"/>
                    </a:solidFill>
                  </a:tcPr>
                </a:tc>
                <a:tc>
                  <a:txBody>
                    <a:bodyPr/>
                    <a:lstStyle/>
                    <a:p>
                      <a:pPr marL="342900" marR="0" lvl="0" indent="-342900" algn="just" rtl="0">
                        <a:lnSpc>
                          <a:spcPct val="107000"/>
                        </a:lnSpc>
                        <a:spcBef>
                          <a:spcPts val="0"/>
                        </a:spcBef>
                        <a:spcAft>
                          <a:spcPts val="0"/>
                        </a:spcAft>
                        <a:buClr>
                          <a:schemeClr val="lt1"/>
                        </a:buClr>
                        <a:buSzPts val="2000"/>
                        <a:buFont typeface="Century Gothic"/>
                        <a:buAutoNum type="alphaLcPeriod"/>
                      </a:pPr>
                      <a:r>
                        <a:rPr lang="en-US" sz="2000" b="1"/>
                        <a:t>Other hardware tools</a:t>
                      </a:r>
                      <a:endParaRPr sz="1800" b="1">
                        <a:latin typeface="Calibri"/>
                        <a:ea typeface="Calibri"/>
                        <a:cs typeface="Calibri"/>
                        <a:sym typeface="Calibri"/>
                      </a:endParaRPr>
                    </a:p>
                  </a:txBody>
                  <a:tcPr marL="68575" marR="68575" marT="0" marB="0">
                    <a:solidFill>
                      <a:srgbClr val="0A3F60"/>
                    </a:solidFill>
                  </a:tcPr>
                </a:tc>
                <a:tc>
                  <a:txBody>
                    <a:bodyPr/>
                    <a:lstStyle/>
                    <a:p>
                      <a:pPr marL="0" marR="0" lvl="0" indent="0" algn="r" rtl="0">
                        <a:lnSpc>
                          <a:spcPct val="107000"/>
                        </a:lnSpc>
                        <a:spcBef>
                          <a:spcPts val="0"/>
                        </a:spcBef>
                        <a:spcAft>
                          <a:spcPts val="0"/>
                        </a:spcAft>
                        <a:buNone/>
                      </a:pPr>
                      <a:r>
                        <a:rPr lang="en-US" sz="2000" b="1"/>
                        <a:t>3000.00</a:t>
                      </a:r>
                      <a:endParaRPr sz="1800" b="1">
                        <a:latin typeface="Calibri"/>
                        <a:ea typeface="Calibri"/>
                        <a:cs typeface="Calibri"/>
                        <a:sym typeface="Calibri"/>
                      </a:endParaRPr>
                    </a:p>
                  </a:txBody>
                  <a:tcPr marL="68575" marR="68575" marT="0" marB="0">
                    <a:solidFill>
                      <a:srgbClr val="0A3F60"/>
                    </a:solidFill>
                  </a:tcPr>
                </a:tc>
                <a:extLst>
                  <a:ext uri="{0D108BD9-81ED-4DB2-BD59-A6C34878D82A}">
                    <a16:rowId xmlns:a16="http://schemas.microsoft.com/office/drawing/2014/main" val="10009"/>
                  </a:ext>
                </a:extLst>
              </a:tr>
              <a:tr h="333250">
                <a:tc>
                  <a:txBody>
                    <a:bodyPr/>
                    <a:lstStyle/>
                    <a:p>
                      <a:pPr marL="0" marR="0" lvl="0" indent="0" algn="ctr" rtl="0">
                        <a:lnSpc>
                          <a:spcPct val="107000"/>
                        </a:lnSpc>
                        <a:spcBef>
                          <a:spcPts val="0"/>
                        </a:spcBef>
                        <a:spcAft>
                          <a:spcPts val="0"/>
                        </a:spcAft>
                        <a:buNone/>
                      </a:pPr>
                      <a:r>
                        <a:rPr lang="en-US" sz="2000" b="1"/>
                        <a:t>2.</a:t>
                      </a:r>
                      <a:endParaRPr sz="1800" b="1">
                        <a:latin typeface="Calibri"/>
                        <a:ea typeface="Calibri"/>
                        <a:cs typeface="Calibri"/>
                        <a:sym typeface="Calibri"/>
                      </a:endParaRPr>
                    </a:p>
                  </a:txBody>
                  <a:tcPr marL="68575" marR="68575" marT="0" marB="0">
                    <a:solidFill>
                      <a:srgbClr val="0A3F60"/>
                    </a:solidFill>
                  </a:tcPr>
                </a:tc>
                <a:tc>
                  <a:txBody>
                    <a:bodyPr/>
                    <a:lstStyle/>
                    <a:p>
                      <a:pPr marL="0" marR="0" lvl="0" indent="0" algn="just" rtl="0">
                        <a:lnSpc>
                          <a:spcPct val="107000"/>
                        </a:lnSpc>
                        <a:spcBef>
                          <a:spcPts val="0"/>
                        </a:spcBef>
                        <a:spcAft>
                          <a:spcPts val="0"/>
                        </a:spcAft>
                        <a:buNone/>
                      </a:pPr>
                      <a:r>
                        <a:rPr lang="en-US" sz="2000" b="1"/>
                        <a:t>Conveyance</a:t>
                      </a:r>
                      <a:endParaRPr sz="1800" b="1">
                        <a:latin typeface="Calibri"/>
                        <a:ea typeface="Calibri"/>
                        <a:cs typeface="Calibri"/>
                        <a:sym typeface="Calibri"/>
                      </a:endParaRPr>
                    </a:p>
                  </a:txBody>
                  <a:tcPr marL="68575" marR="68575" marT="0" marB="0">
                    <a:solidFill>
                      <a:srgbClr val="0A3F60"/>
                    </a:solidFill>
                  </a:tcPr>
                </a:tc>
                <a:tc>
                  <a:txBody>
                    <a:bodyPr/>
                    <a:lstStyle/>
                    <a:p>
                      <a:pPr marL="0" marR="0" lvl="0" indent="0" algn="r" rtl="0">
                        <a:lnSpc>
                          <a:spcPct val="107000"/>
                        </a:lnSpc>
                        <a:spcBef>
                          <a:spcPts val="0"/>
                        </a:spcBef>
                        <a:spcAft>
                          <a:spcPts val="0"/>
                        </a:spcAft>
                        <a:buNone/>
                      </a:pPr>
                      <a:r>
                        <a:rPr lang="en-US" sz="2000" b="1"/>
                        <a:t> </a:t>
                      </a:r>
                      <a:endParaRPr sz="1800" b="1">
                        <a:latin typeface="Calibri"/>
                        <a:ea typeface="Calibri"/>
                        <a:cs typeface="Calibri"/>
                        <a:sym typeface="Calibri"/>
                      </a:endParaRPr>
                    </a:p>
                  </a:txBody>
                  <a:tcPr marL="68575" marR="68575" marT="0" marB="0">
                    <a:solidFill>
                      <a:srgbClr val="0A3F60"/>
                    </a:solidFill>
                  </a:tcPr>
                </a:tc>
                <a:extLst>
                  <a:ext uri="{0D108BD9-81ED-4DB2-BD59-A6C34878D82A}">
                    <a16:rowId xmlns:a16="http://schemas.microsoft.com/office/drawing/2014/main" val="10010"/>
                  </a:ext>
                </a:extLst>
              </a:tr>
              <a:tr h="333250">
                <a:tc>
                  <a:txBody>
                    <a:bodyPr/>
                    <a:lstStyle/>
                    <a:p>
                      <a:pPr marL="0" marR="0" lvl="0" indent="0" algn="ctr" rtl="0">
                        <a:lnSpc>
                          <a:spcPct val="107000"/>
                        </a:lnSpc>
                        <a:spcBef>
                          <a:spcPts val="0"/>
                        </a:spcBef>
                        <a:spcAft>
                          <a:spcPts val="0"/>
                        </a:spcAft>
                        <a:buNone/>
                      </a:pPr>
                      <a:r>
                        <a:rPr lang="en-US" sz="2000" b="1"/>
                        <a:t> </a:t>
                      </a:r>
                      <a:endParaRPr sz="1800" b="1">
                        <a:latin typeface="Calibri"/>
                        <a:ea typeface="Calibri"/>
                        <a:cs typeface="Calibri"/>
                        <a:sym typeface="Calibri"/>
                      </a:endParaRPr>
                    </a:p>
                  </a:txBody>
                  <a:tcPr marL="68575" marR="68575" marT="0" marB="0">
                    <a:solidFill>
                      <a:srgbClr val="0A3F60"/>
                    </a:solidFill>
                  </a:tcPr>
                </a:tc>
                <a:tc>
                  <a:txBody>
                    <a:bodyPr/>
                    <a:lstStyle/>
                    <a:p>
                      <a:pPr marL="342900" marR="0" lvl="0" indent="-342900" algn="just" rtl="0">
                        <a:lnSpc>
                          <a:spcPct val="107000"/>
                        </a:lnSpc>
                        <a:spcBef>
                          <a:spcPts val="0"/>
                        </a:spcBef>
                        <a:spcAft>
                          <a:spcPts val="0"/>
                        </a:spcAft>
                        <a:buClr>
                          <a:schemeClr val="lt1"/>
                        </a:buClr>
                        <a:buSzPts val="2000"/>
                        <a:buFont typeface="Century Gothic"/>
                        <a:buAutoNum type="alphaLcPeriod"/>
                      </a:pPr>
                      <a:r>
                        <a:rPr lang="en-US" sz="2000" b="1"/>
                        <a:t>Transportation purpose</a:t>
                      </a:r>
                      <a:endParaRPr sz="1800" b="1">
                        <a:latin typeface="Calibri"/>
                        <a:ea typeface="Calibri"/>
                        <a:cs typeface="Calibri"/>
                        <a:sym typeface="Calibri"/>
                      </a:endParaRPr>
                    </a:p>
                  </a:txBody>
                  <a:tcPr marL="68575" marR="68575" marT="0" marB="0">
                    <a:solidFill>
                      <a:srgbClr val="0A3F60"/>
                    </a:solidFill>
                  </a:tcPr>
                </a:tc>
                <a:tc>
                  <a:txBody>
                    <a:bodyPr/>
                    <a:lstStyle/>
                    <a:p>
                      <a:pPr marL="0" marR="0" lvl="0" indent="0" algn="r" rtl="0">
                        <a:lnSpc>
                          <a:spcPct val="107000"/>
                        </a:lnSpc>
                        <a:spcBef>
                          <a:spcPts val="0"/>
                        </a:spcBef>
                        <a:spcAft>
                          <a:spcPts val="0"/>
                        </a:spcAft>
                        <a:buNone/>
                      </a:pPr>
                      <a:r>
                        <a:rPr lang="en-US" sz="2000" b="1"/>
                        <a:t>2000.00</a:t>
                      </a:r>
                      <a:endParaRPr sz="1800" b="1">
                        <a:latin typeface="Calibri"/>
                        <a:ea typeface="Calibri"/>
                        <a:cs typeface="Calibri"/>
                        <a:sym typeface="Calibri"/>
                      </a:endParaRPr>
                    </a:p>
                  </a:txBody>
                  <a:tcPr marL="68575" marR="68575" marT="0" marB="0">
                    <a:solidFill>
                      <a:srgbClr val="0A3F60"/>
                    </a:solidFill>
                  </a:tcPr>
                </a:tc>
                <a:extLst>
                  <a:ext uri="{0D108BD9-81ED-4DB2-BD59-A6C34878D82A}">
                    <a16:rowId xmlns:a16="http://schemas.microsoft.com/office/drawing/2014/main" val="10011"/>
                  </a:ext>
                </a:extLst>
              </a:tr>
              <a:tr h="333250">
                <a:tc>
                  <a:txBody>
                    <a:bodyPr/>
                    <a:lstStyle/>
                    <a:p>
                      <a:pPr marL="0" marR="0" lvl="0" indent="0" algn="ctr" rtl="0">
                        <a:lnSpc>
                          <a:spcPct val="107000"/>
                        </a:lnSpc>
                        <a:spcBef>
                          <a:spcPts val="0"/>
                        </a:spcBef>
                        <a:spcAft>
                          <a:spcPts val="0"/>
                        </a:spcAft>
                        <a:buNone/>
                      </a:pPr>
                      <a:r>
                        <a:rPr lang="en-US" sz="2000" b="1"/>
                        <a:t>3.</a:t>
                      </a:r>
                      <a:endParaRPr sz="1800" b="1">
                        <a:latin typeface="Calibri"/>
                        <a:ea typeface="Calibri"/>
                        <a:cs typeface="Calibri"/>
                        <a:sym typeface="Calibri"/>
                      </a:endParaRPr>
                    </a:p>
                  </a:txBody>
                  <a:tcPr marL="68575" marR="68575" marT="0" marB="0">
                    <a:solidFill>
                      <a:srgbClr val="0A3F60"/>
                    </a:solidFill>
                  </a:tcPr>
                </a:tc>
                <a:tc>
                  <a:txBody>
                    <a:bodyPr/>
                    <a:lstStyle/>
                    <a:p>
                      <a:pPr marL="0" marR="0" lvl="0" indent="0" algn="just" rtl="0">
                        <a:lnSpc>
                          <a:spcPct val="107000"/>
                        </a:lnSpc>
                        <a:spcBef>
                          <a:spcPts val="0"/>
                        </a:spcBef>
                        <a:spcAft>
                          <a:spcPts val="0"/>
                        </a:spcAft>
                        <a:buNone/>
                      </a:pPr>
                      <a:r>
                        <a:rPr lang="en-US" sz="2000" b="1"/>
                        <a:t>Typing, Drafting, Binding and Paper etc.</a:t>
                      </a:r>
                      <a:endParaRPr sz="1800" b="1">
                        <a:latin typeface="Calibri"/>
                        <a:ea typeface="Calibri"/>
                        <a:cs typeface="Calibri"/>
                        <a:sym typeface="Calibri"/>
                      </a:endParaRPr>
                    </a:p>
                  </a:txBody>
                  <a:tcPr marL="68575" marR="68575" marT="0" marB="0">
                    <a:solidFill>
                      <a:srgbClr val="0A3F60"/>
                    </a:solidFill>
                  </a:tcPr>
                </a:tc>
                <a:tc>
                  <a:txBody>
                    <a:bodyPr/>
                    <a:lstStyle/>
                    <a:p>
                      <a:pPr marL="0" marR="0" lvl="0" indent="0" algn="r" rtl="0">
                        <a:lnSpc>
                          <a:spcPct val="107000"/>
                        </a:lnSpc>
                        <a:spcBef>
                          <a:spcPts val="0"/>
                        </a:spcBef>
                        <a:spcAft>
                          <a:spcPts val="0"/>
                        </a:spcAft>
                        <a:buNone/>
                      </a:pPr>
                      <a:r>
                        <a:rPr lang="en-US" sz="2000" b="1"/>
                        <a:t>1500.00</a:t>
                      </a:r>
                      <a:endParaRPr sz="1800" b="1">
                        <a:latin typeface="Calibri"/>
                        <a:ea typeface="Calibri"/>
                        <a:cs typeface="Calibri"/>
                        <a:sym typeface="Calibri"/>
                      </a:endParaRPr>
                    </a:p>
                  </a:txBody>
                  <a:tcPr marL="68575" marR="68575" marT="0" marB="0">
                    <a:solidFill>
                      <a:srgbClr val="0A3F60"/>
                    </a:solidFill>
                  </a:tcPr>
                </a:tc>
                <a:extLst>
                  <a:ext uri="{0D108BD9-81ED-4DB2-BD59-A6C34878D82A}">
                    <a16:rowId xmlns:a16="http://schemas.microsoft.com/office/drawing/2014/main" val="10012"/>
                  </a:ext>
                </a:extLst>
              </a:tr>
              <a:tr h="333250">
                <a:tc gridSpan="2">
                  <a:txBody>
                    <a:bodyPr/>
                    <a:lstStyle/>
                    <a:p>
                      <a:pPr marL="0" marR="0" lvl="0" indent="0" algn="just" rtl="0">
                        <a:lnSpc>
                          <a:spcPct val="107000"/>
                        </a:lnSpc>
                        <a:spcBef>
                          <a:spcPts val="0"/>
                        </a:spcBef>
                        <a:spcAft>
                          <a:spcPts val="0"/>
                        </a:spcAft>
                        <a:buNone/>
                      </a:pPr>
                      <a:r>
                        <a:rPr lang="en-US" sz="2400"/>
                        <a:t>Total Amount</a:t>
                      </a:r>
                      <a:endParaRPr sz="2000">
                        <a:latin typeface="Calibri"/>
                        <a:ea typeface="Calibri"/>
                        <a:cs typeface="Calibri"/>
                        <a:sym typeface="Calibri"/>
                      </a:endParaRPr>
                    </a:p>
                  </a:txBody>
                  <a:tcPr marL="68575" marR="68575" marT="0" marB="0">
                    <a:solidFill>
                      <a:srgbClr val="002060"/>
                    </a:solidFill>
                  </a:tcPr>
                </a:tc>
                <a:tc hMerge="1">
                  <a:txBody>
                    <a:bodyPr/>
                    <a:lstStyle/>
                    <a:p>
                      <a:endParaRPr lang="en-US"/>
                    </a:p>
                  </a:txBody>
                  <a:tcPr/>
                </a:tc>
                <a:tc>
                  <a:txBody>
                    <a:bodyPr/>
                    <a:lstStyle/>
                    <a:p>
                      <a:pPr marL="0" marR="0" lvl="0" indent="0" algn="r" rtl="0">
                        <a:lnSpc>
                          <a:spcPct val="107000"/>
                        </a:lnSpc>
                        <a:spcBef>
                          <a:spcPts val="0"/>
                        </a:spcBef>
                        <a:spcAft>
                          <a:spcPts val="0"/>
                        </a:spcAft>
                        <a:buNone/>
                      </a:pPr>
                      <a:r>
                        <a:rPr lang="en-US" sz="2400"/>
                        <a:t>20,650.00</a:t>
                      </a:r>
                      <a:endParaRPr sz="2000">
                        <a:latin typeface="Calibri"/>
                        <a:ea typeface="Calibri"/>
                        <a:cs typeface="Calibri"/>
                        <a:sym typeface="Calibri"/>
                      </a:endParaRPr>
                    </a:p>
                  </a:txBody>
                  <a:tcPr marL="68575" marR="68575" marT="0" marB="0">
                    <a:solidFill>
                      <a:srgbClr val="002060"/>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9"/>
          <p:cNvSpPr txBox="1">
            <a:spLocks noGrp="1"/>
          </p:cNvSpPr>
          <p:nvPr>
            <p:ph type="title"/>
          </p:nvPr>
        </p:nvSpPr>
        <p:spPr>
          <a:xfrm>
            <a:off x="947817" y="2846295"/>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entury Gothic"/>
              <a:buNone/>
            </a:pPr>
            <a:r>
              <a:rPr lang="en-US" dirty="0"/>
              <a:t>Mobile App UI</a:t>
            </a:r>
            <a:endParaRPr dirty="0"/>
          </a:p>
        </p:txBody>
      </p:sp>
      <p:sp>
        <p:nvSpPr>
          <p:cNvPr id="355" name="Google Shape;355;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23</a:t>
            </a:fld>
            <a:endParaRPr/>
          </a:p>
        </p:txBody>
      </p:sp>
      <p:pic>
        <p:nvPicPr>
          <p:cNvPr id="361" name="Google Shape;361;p30"/>
          <p:cNvPicPr preferRelativeResize="0"/>
          <p:nvPr/>
        </p:nvPicPr>
        <p:blipFill rotWithShape="1">
          <a:blip r:embed="rId3">
            <a:alphaModFix/>
          </a:blip>
          <a:srcRect/>
          <a:stretch/>
        </p:blipFill>
        <p:spPr>
          <a:xfrm>
            <a:off x="8004206" y="0"/>
            <a:ext cx="3248526" cy="6858000"/>
          </a:xfrm>
          <a:prstGeom prst="rect">
            <a:avLst/>
          </a:prstGeom>
          <a:noFill/>
          <a:ln>
            <a:noFill/>
          </a:ln>
        </p:spPr>
      </p:pic>
      <p:pic>
        <p:nvPicPr>
          <p:cNvPr id="362" name="Google Shape;362;p30"/>
          <p:cNvPicPr preferRelativeResize="0"/>
          <p:nvPr/>
        </p:nvPicPr>
        <p:blipFill rotWithShape="1">
          <a:blip r:embed="rId4">
            <a:alphaModFix/>
          </a:blip>
          <a:srcRect/>
          <a:stretch/>
        </p:blipFill>
        <p:spPr>
          <a:xfrm>
            <a:off x="601178" y="0"/>
            <a:ext cx="3248526" cy="6858000"/>
          </a:xfrm>
          <a:prstGeom prst="rect">
            <a:avLst/>
          </a:prstGeom>
          <a:noFill/>
          <a:ln>
            <a:noFill/>
          </a:ln>
        </p:spPr>
      </p:pic>
      <p:pic>
        <p:nvPicPr>
          <p:cNvPr id="363" name="Google Shape;363;p30"/>
          <p:cNvPicPr preferRelativeResize="0"/>
          <p:nvPr/>
        </p:nvPicPr>
        <p:blipFill rotWithShape="1">
          <a:blip r:embed="rId5">
            <a:alphaModFix/>
          </a:blip>
          <a:srcRect/>
          <a:stretch/>
        </p:blipFill>
        <p:spPr>
          <a:xfrm>
            <a:off x="4307505" y="0"/>
            <a:ext cx="3248526" cy="685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Target</a:t>
            </a:r>
            <a:endParaRPr/>
          </a:p>
        </p:txBody>
      </p:sp>
      <p:sp>
        <p:nvSpPr>
          <p:cNvPr id="369" name="Google Shape;369;p3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24</a:t>
            </a:fld>
            <a:endParaRPr/>
          </a:p>
        </p:txBody>
      </p:sp>
      <p:pic>
        <p:nvPicPr>
          <p:cNvPr id="370" name="Google Shape;370;p31"/>
          <p:cNvPicPr preferRelativeResize="0">
            <a:picLocks noGrp="1"/>
          </p:cNvPicPr>
          <p:nvPr>
            <p:ph type="body" idx="1"/>
          </p:nvPr>
        </p:nvPicPr>
        <p:blipFill rotWithShape="1">
          <a:blip r:embed="rId3">
            <a:alphaModFix/>
          </a:blip>
          <a:srcRect/>
          <a:stretch/>
        </p:blipFill>
        <p:spPr>
          <a:xfrm>
            <a:off x="3899648" y="515988"/>
            <a:ext cx="4581732" cy="6108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Target Detection</a:t>
            </a:r>
            <a:endParaRPr b="1"/>
          </a:p>
        </p:txBody>
      </p:sp>
      <p:sp>
        <p:nvSpPr>
          <p:cNvPr id="376" name="Google Shape;376;p3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25</a:t>
            </a:fld>
            <a:endParaRPr/>
          </a:p>
        </p:txBody>
      </p:sp>
      <p:pic>
        <p:nvPicPr>
          <p:cNvPr id="377" name="Google Shape;377;p32"/>
          <p:cNvPicPr preferRelativeResize="0">
            <a:picLocks noGrp="1"/>
          </p:cNvPicPr>
          <p:nvPr>
            <p:ph type="body" idx="1"/>
          </p:nvPr>
        </p:nvPicPr>
        <p:blipFill rotWithShape="1">
          <a:blip r:embed="rId3">
            <a:alphaModFix/>
          </a:blip>
          <a:srcRect/>
          <a:stretch/>
        </p:blipFill>
        <p:spPr>
          <a:xfrm>
            <a:off x="5613332" y="365124"/>
            <a:ext cx="3367039" cy="59858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Hardware Front side Correction</a:t>
            </a:r>
            <a:endParaRPr b="1"/>
          </a:p>
        </p:txBody>
      </p:sp>
      <p:sp>
        <p:nvSpPr>
          <p:cNvPr id="383" name="Google Shape;383;p3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26</a:t>
            </a:fld>
            <a:endParaRPr/>
          </a:p>
        </p:txBody>
      </p:sp>
      <p:pic>
        <p:nvPicPr>
          <p:cNvPr id="384" name="Google Shape;384;p33"/>
          <p:cNvPicPr preferRelativeResize="0">
            <a:picLocks noGrp="1"/>
          </p:cNvPicPr>
          <p:nvPr>
            <p:ph type="body" idx="1"/>
          </p:nvPr>
        </p:nvPicPr>
        <p:blipFill rotWithShape="1">
          <a:blip r:embed="rId3">
            <a:alphaModFix/>
          </a:blip>
          <a:srcRect/>
          <a:stretch/>
        </p:blipFill>
        <p:spPr>
          <a:xfrm>
            <a:off x="2456329" y="1271541"/>
            <a:ext cx="7279342" cy="545950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27</a:t>
            </a:fld>
            <a:endParaRPr/>
          </a:p>
        </p:txBody>
      </p:sp>
      <p:pic>
        <p:nvPicPr>
          <p:cNvPr id="390" name="Google Shape;390;p34"/>
          <p:cNvPicPr preferRelativeResize="0">
            <a:picLocks noGrp="1"/>
          </p:cNvPicPr>
          <p:nvPr>
            <p:ph type="body" idx="1"/>
          </p:nvPr>
        </p:nvPicPr>
        <p:blipFill rotWithShape="1">
          <a:blip r:embed="rId3">
            <a:alphaModFix/>
          </a:blip>
          <a:srcRect/>
          <a:stretch/>
        </p:blipFill>
        <p:spPr>
          <a:xfrm>
            <a:off x="2510118" y="1311882"/>
            <a:ext cx="7171764" cy="5378824"/>
          </a:xfrm>
          <a:prstGeom prst="rect">
            <a:avLst/>
          </a:prstGeom>
          <a:noFill/>
          <a:ln>
            <a:noFill/>
          </a:ln>
        </p:spPr>
      </p:pic>
      <p:sp>
        <p:nvSpPr>
          <p:cNvPr id="391" name="Google Shape;391;p34"/>
          <p:cNvSpPr txBox="1"/>
          <p:nvPr/>
        </p:nvSpPr>
        <p:spPr>
          <a:xfrm>
            <a:off x="646111" y="452718"/>
            <a:ext cx="9706429" cy="14005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2"/>
              </a:buClr>
              <a:buSzPts val="4200"/>
              <a:buFont typeface="Century Gothic"/>
              <a:buNone/>
            </a:pPr>
            <a:r>
              <a:rPr lang="en-US" sz="4200" b="1" i="0" u="none" strike="noStrike" cap="none">
                <a:solidFill>
                  <a:schemeClr val="lt2"/>
                </a:solidFill>
                <a:latin typeface="Century Gothic"/>
                <a:ea typeface="Century Gothic"/>
                <a:cs typeface="Century Gothic"/>
                <a:sym typeface="Century Gothic"/>
              </a:rPr>
              <a:t>Hardware Lateral Correction </a:t>
            </a:r>
            <a:r>
              <a:rPr lang="en-US" sz="2400" b="1" i="0" u="none" strike="noStrike" cap="none">
                <a:solidFill>
                  <a:schemeClr val="lt2"/>
                </a:solidFill>
                <a:latin typeface="Century Gothic"/>
                <a:ea typeface="Century Gothic"/>
                <a:cs typeface="Century Gothic"/>
                <a:sym typeface="Century Gothic"/>
              </a:rPr>
              <a:t>(contd)</a:t>
            </a:r>
            <a:endParaRPr sz="2400" b="1" i="0" u="none" strike="noStrike" cap="none">
              <a:solidFill>
                <a:schemeClr val="lt2"/>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5"/>
          <p:cNvSpPr txBox="1">
            <a:spLocks noGrp="1"/>
          </p:cNvSpPr>
          <p:nvPr>
            <p:ph type="title"/>
          </p:nvPr>
        </p:nvSpPr>
        <p:spPr>
          <a:xfrm>
            <a:off x="646111" y="452718"/>
            <a:ext cx="9706429"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Hardware Lateral Correction </a:t>
            </a:r>
            <a:r>
              <a:rPr lang="en-US" sz="2400" b="1"/>
              <a:t>(contd)</a:t>
            </a:r>
            <a:endParaRPr sz="2400" b="1"/>
          </a:p>
        </p:txBody>
      </p:sp>
      <p:sp>
        <p:nvSpPr>
          <p:cNvPr id="397" name="Google Shape;397;p3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28</a:t>
            </a:fld>
            <a:endParaRPr/>
          </a:p>
        </p:txBody>
      </p:sp>
      <p:pic>
        <p:nvPicPr>
          <p:cNvPr id="398" name="Google Shape;398;p35"/>
          <p:cNvPicPr preferRelativeResize="0">
            <a:picLocks noGrp="1"/>
          </p:cNvPicPr>
          <p:nvPr>
            <p:ph type="body" idx="1"/>
          </p:nvPr>
        </p:nvPicPr>
        <p:blipFill rotWithShape="1">
          <a:blip r:embed="rId3">
            <a:alphaModFix/>
          </a:blip>
          <a:srcRect/>
          <a:stretch/>
        </p:blipFill>
        <p:spPr>
          <a:xfrm rot="-5400000">
            <a:off x="3592084" y="-797337"/>
            <a:ext cx="4889594" cy="946951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Limitations</a:t>
            </a:r>
            <a:endParaRPr b="1"/>
          </a:p>
        </p:txBody>
      </p:sp>
      <p:sp>
        <p:nvSpPr>
          <p:cNvPr id="404" name="Google Shape;404;p36"/>
          <p:cNvSpPr txBox="1">
            <a:spLocks noGrp="1"/>
          </p:cNvSpPr>
          <p:nvPr>
            <p:ph type="body" idx="1"/>
          </p:nvPr>
        </p:nvSpPr>
        <p:spPr>
          <a:xfrm>
            <a:off x="1103312" y="2052918"/>
            <a:ext cx="9869488" cy="247874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240"/>
              <a:buChar char="►"/>
            </a:pPr>
            <a:r>
              <a:rPr lang="en-US" sz="2800" b="1"/>
              <a:t>Inaccurate target image processing</a:t>
            </a:r>
            <a:endParaRPr/>
          </a:p>
          <a:p>
            <a:pPr marL="342900" lvl="0" indent="-342900" algn="l" rtl="0">
              <a:spcBef>
                <a:spcPts val="1000"/>
              </a:spcBef>
              <a:spcAft>
                <a:spcPts val="0"/>
              </a:spcAft>
              <a:buSzPts val="2240"/>
              <a:buChar char="►"/>
            </a:pPr>
            <a:r>
              <a:rPr lang="en-US" sz="2800" b="1"/>
              <a:t>Unable to incorporate all types of firing like SOSN etc.</a:t>
            </a:r>
            <a:endParaRPr/>
          </a:p>
          <a:p>
            <a:pPr marL="342900" lvl="0" indent="-342900" algn="l" rtl="0">
              <a:spcBef>
                <a:spcPts val="1000"/>
              </a:spcBef>
              <a:spcAft>
                <a:spcPts val="0"/>
              </a:spcAft>
              <a:buSzPts val="2240"/>
              <a:buChar char="►"/>
            </a:pPr>
            <a:r>
              <a:rPr lang="en-US" sz="2800" b="1"/>
              <a:t>Random disruption in test and trial</a:t>
            </a:r>
            <a:endParaRPr/>
          </a:p>
          <a:p>
            <a:pPr marL="342900" lvl="0" indent="-342900" algn="l" rtl="0">
              <a:spcBef>
                <a:spcPts val="1000"/>
              </a:spcBef>
              <a:spcAft>
                <a:spcPts val="0"/>
              </a:spcAft>
              <a:buSzPts val="2240"/>
              <a:buChar char="►"/>
            </a:pPr>
            <a:r>
              <a:rPr lang="en-US" sz="2800" b="1"/>
              <a:t>Unable at acute zeroing</a:t>
            </a:r>
            <a:endParaRPr sz="2800" b="1"/>
          </a:p>
        </p:txBody>
      </p:sp>
      <p:sp>
        <p:nvSpPr>
          <p:cNvPr id="405" name="Google Shape;405;p3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DFF6EB"/>
              </a:buClr>
              <a:buSzPts val="4200"/>
              <a:buFont typeface="Century Gothic"/>
              <a:buNone/>
            </a:pPr>
            <a:r>
              <a:rPr lang="en-US" b="1">
                <a:solidFill>
                  <a:srgbClr val="DFF6EB"/>
                </a:solidFill>
              </a:rPr>
              <a:t>Scope</a:t>
            </a:r>
            <a:endParaRPr b="1">
              <a:solidFill>
                <a:srgbClr val="DFF6EB"/>
              </a:solidFill>
            </a:endParaRPr>
          </a:p>
        </p:txBody>
      </p:sp>
      <p:sp>
        <p:nvSpPr>
          <p:cNvPr id="161" name="Google Shape;161;p3"/>
          <p:cNvSpPr txBox="1">
            <a:spLocks noGrp="1"/>
          </p:cNvSpPr>
          <p:nvPr>
            <p:ph type="body" idx="1"/>
          </p:nvPr>
        </p:nvSpPr>
        <p:spPr>
          <a:xfrm>
            <a:off x="646112" y="1649506"/>
            <a:ext cx="10544628" cy="4195481"/>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SzPts val="1920"/>
              <a:buChar char="►"/>
            </a:pPr>
            <a:r>
              <a:rPr lang="en-US" sz="2400" b="1"/>
              <a:t>Making an effective zeroing tool to improve the accuracy of the firer thereby development of consistent shot firer will be ensured.</a:t>
            </a:r>
            <a:endParaRPr sz="2400" b="1"/>
          </a:p>
          <a:p>
            <a:pPr marL="342900" lvl="0" indent="-342900" algn="just" rtl="0">
              <a:spcBef>
                <a:spcPts val="1000"/>
              </a:spcBef>
              <a:spcAft>
                <a:spcPts val="0"/>
              </a:spcAft>
              <a:buSzPts val="1920"/>
              <a:buChar char="►"/>
            </a:pPr>
            <a:r>
              <a:rPr lang="en-US" sz="2400" b="1">
                <a:solidFill>
                  <a:srgbClr val="FFFF00"/>
                </a:solidFill>
              </a:rPr>
              <a:t>To allow the sub unit commanders a scope of monitoring the results, and thereby the supervisors will be able to provide necessary correction for specific firers.</a:t>
            </a:r>
            <a:endParaRPr sz="2400" b="1">
              <a:solidFill>
                <a:srgbClr val="FFFF00"/>
              </a:solidFill>
            </a:endParaRPr>
          </a:p>
          <a:p>
            <a:pPr marL="342900" lvl="0" indent="-342900" algn="just" rtl="0">
              <a:spcBef>
                <a:spcPts val="1000"/>
              </a:spcBef>
              <a:spcAft>
                <a:spcPts val="0"/>
              </a:spcAft>
              <a:buSzPts val="1920"/>
              <a:buChar char="►"/>
            </a:pPr>
            <a:r>
              <a:rPr lang="en-US" sz="2400" b="1"/>
              <a:t>Making a database for firers to allow tracking of methodological development of firing standards thus individual interest and responsibilities will be improved.</a:t>
            </a:r>
            <a:endParaRPr sz="2400" b="1"/>
          </a:p>
          <a:p>
            <a:pPr marL="342900" lvl="0" indent="-342900" algn="just" rtl="0">
              <a:spcBef>
                <a:spcPts val="1000"/>
              </a:spcBef>
              <a:spcAft>
                <a:spcPts val="0"/>
              </a:spcAft>
              <a:buSzPts val="1920"/>
              <a:buChar char="►"/>
            </a:pPr>
            <a:r>
              <a:rPr lang="en-US" sz="2400" b="1">
                <a:solidFill>
                  <a:srgbClr val="FFFF00"/>
                </a:solidFill>
              </a:rPr>
              <a:t>Minimising the system loss by implementing application based target checking method which will incorporate AI for precision, and thereby human fatigue will be reduced, error detection, and MPI calculation will be automatic.</a:t>
            </a:r>
            <a:endParaRPr sz="2400" b="1">
              <a:solidFill>
                <a:srgbClr val="FFFF00"/>
              </a:solidFill>
            </a:endParaRPr>
          </a:p>
        </p:txBody>
      </p:sp>
      <p:sp>
        <p:nvSpPr>
          <p:cNvPr id="162" name="Google Shape;162;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b="1"/>
              <a:t>3</a:t>
            </a:fld>
            <a:endParaRPr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Future Expansion</a:t>
            </a:r>
            <a:endParaRPr b="1"/>
          </a:p>
        </p:txBody>
      </p:sp>
      <p:sp>
        <p:nvSpPr>
          <p:cNvPr id="411" name="Google Shape;411;p37"/>
          <p:cNvSpPr txBox="1">
            <a:spLocks noGrp="1"/>
          </p:cNvSpPr>
          <p:nvPr>
            <p:ph type="body" idx="1"/>
          </p:nvPr>
        </p:nvSpPr>
        <p:spPr>
          <a:xfrm>
            <a:off x="1103312" y="2052918"/>
            <a:ext cx="8946541" cy="313764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240"/>
              <a:buChar char="►"/>
            </a:pPr>
            <a:r>
              <a:rPr lang="en-US" sz="2800" b="1"/>
              <a:t>Incorporate all types of firing</a:t>
            </a:r>
            <a:endParaRPr/>
          </a:p>
          <a:p>
            <a:pPr marL="342900" lvl="0" indent="-342900" algn="l" rtl="0">
              <a:spcBef>
                <a:spcPts val="1000"/>
              </a:spcBef>
              <a:spcAft>
                <a:spcPts val="0"/>
              </a:spcAft>
              <a:buSzPts val="2240"/>
              <a:buChar char="►"/>
            </a:pPr>
            <a:r>
              <a:rPr lang="en-US" sz="2800" b="1"/>
              <a:t>Accurate and precise target image processing</a:t>
            </a:r>
            <a:endParaRPr/>
          </a:p>
          <a:p>
            <a:pPr marL="342900" lvl="0" indent="-342900" algn="l" rtl="0">
              <a:spcBef>
                <a:spcPts val="1000"/>
              </a:spcBef>
              <a:spcAft>
                <a:spcPts val="0"/>
              </a:spcAft>
              <a:buSzPts val="2240"/>
              <a:buChar char="►"/>
            </a:pPr>
            <a:r>
              <a:rPr lang="en-US" sz="2800" b="1"/>
              <a:t>Auto crop of target image</a:t>
            </a:r>
            <a:endParaRPr/>
          </a:p>
          <a:p>
            <a:pPr marL="342900" lvl="0" indent="-342900" algn="l" rtl="0">
              <a:spcBef>
                <a:spcPts val="1000"/>
              </a:spcBef>
              <a:spcAft>
                <a:spcPts val="0"/>
              </a:spcAft>
              <a:buSzPts val="2240"/>
              <a:buChar char="►"/>
            </a:pPr>
            <a:r>
              <a:rPr lang="en-US" sz="2800" b="1"/>
              <a:t>Hardware conciseness</a:t>
            </a:r>
            <a:endParaRPr/>
          </a:p>
          <a:p>
            <a:pPr marL="342900" lvl="0" indent="-342900" algn="l" rtl="0">
              <a:spcBef>
                <a:spcPts val="1000"/>
              </a:spcBef>
              <a:spcAft>
                <a:spcPts val="0"/>
              </a:spcAft>
              <a:buSzPts val="2240"/>
              <a:buChar char="►"/>
            </a:pPr>
            <a:r>
              <a:rPr lang="en-US" sz="2800" b="1"/>
              <a:t>Determination of types of firer(human) error</a:t>
            </a:r>
            <a:endParaRPr sz="2800" b="1"/>
          </a:p>
        </p:txBody>
      </p:sp>
      <p:sp>
        <p:nvSpPr>
          <p:cNvPr id="412" name="Google Shape;412;p3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Reference</a:t>
            </a:r>
            <a:endParaRPr/>
          </a:p>
        </p:txBody>
      </p:sp>
      <p:sp>
        <p:nvSpPr>
          <p:cNvPr id="418" name="Google Shape;418;p38"/>
          <p:cNvSpPr txBox="1">
            <a:spLocks noGrp="1"/>
          </p:cNvSpPr>
          <p:nvPr>
            <p:ph type="body" idx="1"/>
          </p:nvPr>
        </p:nvSpPr>
        <p:spPr>
          <a:xfrm>
            <a:off x="646111" y="1287453"/>
            <a:ext cx="10407370" cy="4195481"/>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120"/>
              <a:buFont typeface="Century Gothic"/>
              <a:buAutoNum type="arabicPeriod"/>
            </a:pPr>
            <a:r>
              <a:rPr lang="en-US" sz="1400"/>
              <a:t>N. Larsson and M. Petersen, “Mount for mounting accessories on a weapon,” Sep. 20 2011, uS Patent 8,020,335Database and Data-mining</a:t>
            </a:r>
            <a:endParaRPr/>
          </a:p>
          <a:p>
            <a:pPr marL="342900" lvl="0" indent="-342900" algn="l" rtl="0">
              <a:lnSpc>
                <a:spcPct val="100000"/>
              </a:lnSpc>
              <a:spcBef>
                <a:spcPts val="0"/>
              </a:spcBef>
              <a:spcAft>
                <a:spcPts val="0"/>
              </a:spcAft>
              <a:buSzPts val="1120"/>
              <a:buFont typeface="Century Gothic"/>
              <a:buAutoNum type="arabicPeriod"/>
            </a:pPr>
            <a:r>
              <a:rPr lang="en-US" sz="1400"/>
              <a:t>R. L. Migliorini, “Thermal silhouette target and zeroing technique,” Jan. 8 2002, uS Patent 6,337,475</a:t>
            </a:r>
            <a:endParaRPr/>
          </a:p>
          <a:p>
            <a:pPr marL="342900" lvl="0" indent="-342900" algn="l" rtl="0">
              <a:lnSpc>
                <a:spcPct val="100000"/>
              </a:lnSpc>
              <a:spcBef>
                <a:spcPts val="0"/>
              </a:spcBef>
              <a:spcAft>
                <a:spcPts val="0"/>
              </a:spcAft>
              <a:buSzPts val="1120"/>
              <a:buFont typeface="Century Gothic"/>
              <a:buAutoNum type="arabicPeriod"/>
            </a:pPr>
            <a:r>
              <a:rPr lang="en-US" sz="1400"/>
              <a:t>R. S. Randazzo and D. R. Brewer, “Scope mounting system,” Jul. 29 2003, uS Patent 6,598,333</a:t>
            </a:r>
            <a:endParaRPr/>
          </a:p>
          <a:p>
            <a:pPr marL="342900" lvl="0" indent="-342900" algn="l" rtl="0">
              <a:lnSpc>
                <a:spcPct val="100000"/>
              </a:lnSpc>
              <a:spcBef>
                <a:spcPts val="0"/>
              </a:spcBef>
              <a:spcAft>
                <a:spcPts val="0"/>
              </a:spcAft>
              <a:buSzPts val="1120"/>
              <a:buFont typeface="Century Gothic"/>
              <a:buAutoNum type="arabicPeriod"/>
            </a:pPr>
            <a:r>
              <a:rPr lang="en-US" sz="1400"/>
              <a:t>G. R. O’brien and G. E. Bown, “Method for in-system auto zeroing of a torque sensor in an automatic transmission drive train,” May 1 2007, uS Patent 7,212,935. </a:t>
            </a:r>
            <a:endParaRPr sz="1400"/>
          </a:p>
          <a:p>
            <a:pPr marL="342900" lvl="0" indent="-342900" algn="l" rtl="0">
              <a:lnSpc>
                <a:spcPct val="100000"/>
              </a:lnSpc>
              <a:spcBef>
                <a:spcPts val="0"/>
              </a:spcBef>
              <a:spcAft>
                <a:spcPts val="0"/>
              </a:spcAft>
              <a:buSzPts val="1120"/>
              <a:buFont typeface="Century Gothic"/>
              <a:buAutoNum type="arabicPeriod"/>
            </a:pPr>
            <a:r>
              <a:rPr lang="en-US" sz="1400"/>
              <a:t>J. P. Quinn, “Dual elevation weapon station and method of use,” Aug. 3 2004, uS Patent 6,769,347</a:t>
            </a:r>
            <a:endParaRPr/>
          </a:p>
          <a:p>
            <a:pPr marL="342900" lvl="0" indent="-342900" algn="l" rtl="0">
              <a:lnSpc>
                <a:spcPct val="100000"/>
              </a:lnSpc>
              <a:spcBef>
                <a:spcPts val="0"/>
              </a:spcBef>
              <a:spcAft>
                <a:spcPts val="0"/>
              </a:spcAft>
              <a:buSzPts val="1120"/>
              <a:buFont typeface="Century Gothic"/>
              <a:buAutoNum type="arabicPeriod"/>
            </a:pPr>
            <a:r>
              <a:rPr lang="en-US" sz="1400"/>
              <a:t>G. A. Callegari, “Weapon benchrest,” Aug. 7 2001, uS Patent 6,269,578</a:t>
            </a:r>
            <a:endParaRPr/>
          </a:p>
          <a:p>
            <a:pPr marL="342900" lvl="0" indent="-342900" algn="l" rtl="0">
              <a:lnSpc>
                <a:spcPct val="100000"/>
              </a:lnSpc>
              <a:spcBef>
                <a:spcPts val="0"/>
              </a:spcBef>
              <a:spcAft>
                <a:spcPts val="0"/>
              </a:spcAft>
              <a:buSzPts val="1120"/>
              <a:buFont typeface="Century Gothic"/>
              <a:buAutoNum type="arabicPeriod"/>
            </a:pPr>
            <a:r>
              <a:rPr lang="en-US" sz="1400"/>
              <a:t>C. Y. Devine, G. A. Shifrin, and R. W. Shoulberg, “Secure server architecture for web based data management,” Aug. 12 2003, uS Patent 6,606,708</a:t>
            </a:r>
            <a:endParaRPr/>
          </a:p>
          <a:p>
            <a:pPr marL="342900" lvl="0" indent="-342900" algn="l" rtl="0">
              <a:lnSpc>
                <a:spcPct val="100000"/>
              </a:lnSpc>
              <a:spcBef>
                <a:spcPts val="0"/>
              </a:spcBef>
              <a:spcAft>
                <a:spcPts val="0"/>
              </a:spcAft>
              <a:buSzPts val="1120"/>
              <a:buFont typeface="Century Gothic"/>
              <a:buAutoNum type="arabicPeriod"/>
            </a:pPr>
            <a:r>
              <a:rPr lang="en-US" sz="1400"/>
              <a:t>H. S. Lambert and S. Wright, “Security mechanisms in a web server,” Mar. 26 2002, uS Patent 6,363,478</a:t>
            </a:r>
            <a:endParaRPr/>
          </a:p>
          <a:p>
            <a:pPr marL="342900" lvl="0" indent="-342900" algn="l" rtl="0">
              <a:lnSpc>
                <a:spcPct val="100000"/>
              </a:lnSpc>
              <a:spcBef>
                <a:spcPts val="0"/>
              </a:spcBef>
              <a:spcAft>
                <a:spcPts val="0"/>
              </a:spcAft>
              <a:buSzPts val="1120"/>
              <a:buFont typeface="Century Gothic"/>
              <a:buAutoNum type="arabicPeriod"/>
            </a:pPr>
            <a:r>
              <a:rPr lang="en-US" sz="1400"/>
              <a:t>F. Patin, “An introduction to digital image processing,” online]: http://www. programmersheaven. com/articles/patin/ImageProc. pdf, 2003</a:t>
            </a:r>
            <a:endParaRPr/>
          </a:p>
          <a:p>
            <a:pPr marL="342900" lvl="0" indent="-342900" algn="l" rtl="0">
              <a:lnSpc>
                <a:spcPct val="100000"/>
              </a:lnSpc>
              <a:spcBef>
                <a:spcPts val="0"/>
              </a:spcBef>
              <a:spcAft>
                <a:spcPts val="0"/>
              </a:spcAft>
              <a:buSzPts val="1120"/>
              <a:buFont typeface="Century Gothic"/>
              <a:buAutoNum type="arabicPeriod"/>
            </a:pPr>
            <a:r>
              <a:rPr lang="en-US" sz="1400"/>
              <a:t>R. J. Schalkoff, Digital image processing and computer vision. Wiley New York, 1989, vol. 286</a:t>
            </a:r>
            <a:endParaRPr/>
          </a:p>
          <a:p>
            <a:pPr marL="342900" lvl="0" indent="-342900" algn="l" rtl="0">
              <a:lnSpc>
                <a:spcPct val="100000"/>
              </a:lnSpc>
              <a:spcBef>
                <a:spcPts val="0"/>
              </a:spcBef>
              <a:spcAft>
                <a:spcPts val="0"/>
              </a:spcAft>
              <a:buSzPts val="1120"/>
              <a:buFont typeface="Century Gothic"/>
              <a:buAutoNum type="arabicPeriod"/>
            </a:pPr>
            <a:r>
              <a:rPr lang="en-US" sz="1400"/>
              <a:t>D. E. Howard and F. J. Nola, “Stepper motor control that adjusts to motor loading,” Jan. 11 2000, uS Patent 6,013,999</a:t>
            </a:r>
            <a:endParaRPr/>
          </a:p>
          <a:p>
            <a:pPr marL="342900" lvl="0" indent="-342900" algn="l" rtl="0">
              <a:lnSpc>
                <a:spcPct val="100000"/>
              </a:lnSpc>
              <a:spcBef>
                <a:spcPts val="0"/>
              </a:spcBef>
              <a:spcAft>
                <a:spcPts val="0"/>
              </a:spcAft>
              <a:buSzPts val="1120"/>
              <a:buFont typeface="Century Gothic"/>
              <a:buAutoNum type="arabicPeriod"/>
            </a:pPr>
            <a:r>
              <a:rPr lang="en-US" sz="1400"/>
              <a:t>M. Zribi and J. Chiasson, “Position control of a pm stepper motor by exact linearization,” IEEE Transactions on Automatic Control, vol. 36, no. 5, pp. 620–625, 1991.</a:t>
            </a:r>
            <a:endParaRPr/>
          </a:p>
          <a:p>
            <a:pPr marL="342900" lvl="0" indent="-342900" algn="l" rtl="0">
              <a:lnSpc>
                <a:spcPct val="100000"/>
              </a:lnSpc>
              <a:spcBef>
                <a:spcPts val="0"/>
              </a:spcBef>
              <a:spcAft>
                <a:spcPts val="0"/>
              </a:spcAft>
              <a:buSzPts val="1120"/>
              <a:buFont typeface="Century Gothic"/>
              <a:buAutoNum type="arabicPeriod"/>
            </a:pPr>
            <a:r>
              <a:rPr lang="en-US" sz="1400"/>
              <a:t>C. O. Markkanen, D. B. Blackwell, G. A. Knaust, C. R. Kropac, and J. M. Mccall, “Stepper motor control system,” Jun. 22 1971, uS Patent 3,586,953</a:t>
            </a:r>
            <a:endParaRPr/>
          </a:p>
          <a:p>
            <a:pPr marL="342900" lvl="0" indent="-342900" algn="l" rtl="0">
              <a:lnSpc>
                <a:spcPct val="100000"/>
              </a:lnSpc>
              <a:spcBef>
                <a:spcPts val="0"/>
              </a:spcBef>
              <a:spcAft>
                <a:spcPts val="0"/>
              </a:spcAft>
              <a:buSzPts val="1120"/>
              <a:buFont typeface="Century Gothic"/>
              <a:buAutoNum type="arabicPeriod"/>
            </a:pPr>
            <a:r>
              <a:rPr lang="en-US" sz="1400"/>
              <a:t>A. Danti, J. Y. Kulkarni, and P. Hiremath, “An image processing approach to detect lanes, pot holes and recognize road signs in indian roads,” International Journal of Modeling and Optimization, vol. 2, no. 6, p. 658, 2012. </a:t>
            </a:r>
            <a:endParaRPr sz="1400"/>
          </a:p>
          <a:p>
            <a:pPr marL="342900" lvl="0" indent="-342900" algn="l" rtl="0">
              <a:lnSpc>
                <a:spcPct val="100000"/>
              </a:lnSpc>
              <a:spcBef>
                <a:spcPts val="0"/>
              </a:spcBef>
              <a:spcAft>
                <a:spcPts val="0"/>
              </a:spcAft>
              <a:buSzPts val="1120"/>
              <a:buFont typeface="Century Gothic"/>
              <a:buAutoNum type="arabicPeriod"/>
            </a:pPr>
            <a:r>
              <a:rPr lang="en-US" sz="1400"/>
              <a:t>A. G. Howard, M. Zhu, B. Chen, D. Kalenichenko, W. Wang, T. Weyand, M. Andreetto, and H. Adam, “Mobilenets: Efﬁcient convolutional neural networks for mobile vision applications,” arXiv preprint arXiv:1704.04861, 2017.  </a:t>
            </a:r>
            <a:endParaRPr/>
          </a:p>
        </p:txBody>
      </p:sp>
      <p:sp>
        <p:nvSpPr>
          <p:cNvPr id="419" name="Google Shape;419;p3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9"/>
          <p:cNvSpPr txBox="1">
            <a:spLocks noGrp="1"/>
          </p:cNvSpPr>
          <p:nvPr>
            <p:ph type="title"/>
          </p:nvPr>
        </p:nvSpPr>
        <p:spPr>
          <a:xfrm>
            <a:off x="1183993" y="679572"/>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entury Gothic"/>
              <a:buNone/>
            </a:pPr>
            <a:r>
              <a:rPr lang="en-US" b="1"/>
              <a:t>Query ?</a:t>
            </a:r>
            <a:endParaRPr b="1"/>
          </a:p>
        </p:txBody>
      </p:sp>
      <p:sp>
        <p:nvSpPr>
          <p:cNvPr id="425" name="Google Shape;425;p3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32</a:t>
            </a:fld>
            <a:endParaRPr/>
          </a:p>
        </p:txBody>
      </p:sp>
      <p:pic>
        <p:nvPicPr>
          <p:cNvPr id="426" name="Google Shape;426;p39"/>
          <p:cNvPicPr preferRelativeResize="0"/>
          <p:nvPr/>
        </p:nvPicPr>
        <p:blipFill rotWithShape="1">
          <a:blip r:embed="rId3">
            <a:alphaModFix/>
          </a:blip>
          <a:srcRect/>
          <a:stretch/>
        </p:blipFill>
        <p:spPr>
          <a:xfrm>
            <a:off x="4584929" y="2381960"/>
            <a:ext cx="3022142" cy="209408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0"/>
        <p:cNvGrpSpPr/>
        <p:nvPr/>
      </p:nvGrpSpPr>
      <p:grpSpPr>
        <a:xfrm>
          <a:off x="0" y="0"/>
          <a:ext cx="0" cy="0"/>
          <a:chOff x="0" y="0"/>
          <a:chExt cx="0" cy="0"/>
        </a:xfrm>
      </p:grpSpPr>
      <p:pic>
        <p:nvPicPr>
          <p:cNvPr id="431" name="Google Shape;431;p40" descr="abstract design"/>
          <p:cNvPicPr preferRelativeResize="0"/>
          <p:nvPr/>
        </p:nvPicPr>
        <p:blipFill rotWithShape="1">
          <a:blip r:embed="rId4">
            <a:alphaModFix amt="25000"/>
          </a:blip>
          <a:srcRect t="18308" r="6817" b="2872"/>
          <a:stretch/>
        </p:blipFill>
        <p:spPr>
          <a:xfrm flipH="1">
            <a:off x="20" y="10"/>
            <a:ext cx="12191980" cy="6857990"/>
          </a:xfrm>
          <a:prstGeom prst="rect">
            <a:avLst/>
          </a:prstGeom>
          <a:noFill/>
          <a:ln>
            <a:noFill/>
          </a:ln>
        </p:spPr>
      </p:pic>
      <p:sp>
        <p:nvSpPr>
          <p:cNvPr id="432" name="Google Shape;432;p40"/>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2"/>
              </a:buClr>
              <a:buSzPts val="7200"/>
              <a:buFont typeface="Century Gothic"/>
              <a:buNone/>
            </a:pPr>
            <a:r>
              <a:rPr lang="en-US"/>
              <a:t>Thank You!</a:t>
            </a:r>
            <a:endParaRPr/>
          </a:p>
        </p:txBody>
      </p:sp>
      <p:sp>
        <p:nvSpPr>
          <p:cNvPr id="433" name="Google Shape;433;p4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Objectives</a:t>
            </a:r>
            <a:endParaRPr b="1"/>
          </a:p>
        </p:txBody>
      </p:sp>
      <p:sp>
        <p:nvSpPr>
          <p:cNvPr id="168" name="Google Shape;168;p4"/>
          <p:cNvSpPr txBox="1">
            <a:spLocks noGrp="1"/>
          </p:cNvSpPr>
          <p:nvPr>
            <p:ph type="body" idx="1"/>
          </p:nvPr>
        </p:nvSpPr>
        <p:spPr>
          <a:xfrm>
            <a:off x="1103312" y="2052918"/>
            <a:ext cx="10205664"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240"/>
              <a:buChar char="►"/>
            </a:pPr>
            <a:r>
              <a:rPr lang="en-US" sz="2800"/>
              <a:t>Develop an </a:t>
            </a:r>
            <a:r>
              <a:rPr lang="en-US" sz="2800" b="1" i="1">
                <a:solidFill>
                  <a:srgbClr val="FFFF00"/>
                </a:solidFill>
              </a:rPr>
              <a:t>effective weapon zeroing </a:t>
            </a:r>
            <a:r>
              <a:rPr lang="en-US" sz="2800"/>
              <a:t>system</a:t>
            </a:r>
            <a:endParaRPr/>
          </a:p>
          <a:p>
            <a:pPr marL="342900" lvl="0" indent="-342900" algn="l" rtl="0">
              <a:spcBef>
                <a:spcPts val="1000"/>
              </a:spcBef>
              <a:spcAft>
                <a:spcPts val="0"/>
              </a:spcAft>
              <a:buSzPts val="2240"/>
              <a:buChar char="►"/>
            </a:pPr>
            <a:r>
              <a:rPr lang="en-US" sz="2800"/>
              <a:t>Allow sub-unit commander to </a:t>
            </a:r>
            <a:r>
              <a:rPr lang="en-US" sz="2800" b="1" i="1">
                <a:solidFill>
                  <a:srgbClr val="FFFF00"/>
                </a:solidFill>
              </a:rPr>
              <a:t>monitor firing results </a:t>
            </a:r>
            <a:endParaRPr/>
          </a:p>
          <a:p>
            <a:pPr marL="342900" lvl="0" indent="-342900" algn="l" rtl="0">
              <a:spcBef>
                <a:spcPts val="1000"/>
              </a:spcBef>
              <a:spcAft>
                <a:spcPts val="0"/>
              </a:spcAft>
              <a:buSzPts val="2240"/>
              <a:buChar char="►"/>
            </a:pPr>
            <a:r>
              <a:rPr lang="en-US" sz="2800"/>
              <a:t>Making firing </a:t>
            </a:r>
            <a:r>
              <a:rPr lang="en-US" sz="2800" b="1" i="1">
                <a:solidFill>
                  <a:srgbClr val="FFFF00"/>
                </a:solidFill>
              </a:rPr>
              <a:t>database for methodological development </a:t>
            </a:r>
            <a:r>
              <a:rPr lang="en-US" sz="2800"/>
              <a:t>of firing</a:t>
            </a:r>
            <a:endParaRPr/>
          </a:p>
          <a:p>
            <a:pPr marL="342900" lvl="0" indent="-342900" algn="l" rtl="0">
              <a:spcBef>
                <a:spcPts val="1000"/>
              </a:spcBef>
              <a:spcAft>
                <a:spcPts val="0"/>
              </a:spcAft>
              <a:buSzPts val="2240"/>
              <a:buChar char="►"/>
            </a:pPr>
            <a:r>
              <a:rPr lang="en-US" sz="2800"/>
              <a:t>Minimizing system loss with touch of technology</a:t>
            </a:r>
            <a:endParaRPr sz="2800"/>
          </a:p>
        </p:txBody>
      </p:sp>
      <p:sp>
        <p:nvSpPr>
          <p:cNvPr id="169" name="Google Shape;169;p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Success Criteria</a:t>
            </a:r>
            <a:endParaRPr b="1"/>
          </a:p>
        </p:txBody>
      </p:sp>
      <p:sp>
        <p:nvSpPr>
          <p:cNvPr id="175" name="Google Shape;175;p5"/>
          <p:cNvSpPr txBox="1">
            <a:spLocks noGrp="1"/>
          </p:cNvSpPr>
          <p:nvPr>
            <p:ph type="body" idx="1"/>
          </p:nvPr>
        </p:nvSpPr>
        <p:spPr>
          <a:xfrm>
            <a:off x="743027" y="1595718"/>
            <a:ext cx="10807998" cy="4195481"/>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2240"/>
              <a:buChar char="►"/>
            </a:pPr>
            <a:r>
              <a:rPr lang="en-US" sz="2800"/>
              <a:t>Successful </a:t>
            </a:r>
            <a:r>
              <a:rPr lang="en-US" sz="2800" b="1" i="1">
                <a:solidFill>
                  <a:srgbClr val="00FFFF"/>
                </a:solidFill>
              </a:rPr>
              <a:t>image processing system </a:t>
            </a:r>
            <a:r>
              <a:rPr lang="en-US" sz="2800"/>
              <a:t>to identify the bullet impact on the target paper</a:t>
            </a:r>
            <a:endParaRPr/>
          </a:p>
          <a:p>
            <a:pPr marL="342900" lvl="0" indent="-289560" algn="l" rtl="0">
              <a:spcBef>
                <a:spcPts val="1000"/>
              </a:spcBef>
              <a:spcAft>
                <a:spcPts val="0"/>
              </a:spcAft>
              <a:buSzPts val="840"/>
              <a:buNone/>
            </a:pPr>
            <a:endParaRPr sz="1050"/>
          </a:p>
          <a:p>
            <a:pPr marL="342900" lvl="0" indent="-342900" algn="l" rtl="0">
              <a:spcBef>
                <a:spcPts val="1000"/>
              </a:spcBef>
              <a:spcAft>
                <a:spcPts val="0"/>
              </a:spcAft>
              <a:buSzPts val="2240"/>
              <a:buChar char="►"/>
            </a:pPr>
            <a:r>
              <a:rPr lang="en-US" sz="2800"/>
              <a:t>Make a </a:t>
            </a:r>
            <a:r>
              <a:rPr lang="en-US" sz="2800" b="1" i="1">
                <a:solidFill>
                  <a:srgbClr val="FFFF00"/>
                </a:solidFill>
              </a:rPr>
              <a:t>correct calculation </a:t>
            </a:r>
            <a:r>
              <a:rPr lang="en-US" sz="2800"/>
              <a:t>and provide the zeroing tool the </a:t>
            </a:r>
            <a:r>
              <a:rPr lang="en-US" sz="2800" b="1" i="1">
                <a:solidFill>
                  <a:srgbClr val="FFFF00"/>
                </a:solidFill>
              </a:rPr>
              <a:t>correct horizontal and vertical deviation</a:t>
            </a:r>
            <a:r>
              <a:rPr lang="en-US" sz="2800" i="1">
                <a:solidFill>
                  <a:srgbClr val="FFFF00"/>
                </a:solidFill>
              </a:rPr>
              <a:t> </a:t>
            </a:r>
            <a:endParaRPr sz="2800" i="1">
              <a:solidFill>
                <a:srgbClr val="FFFF00"/>
              </a:solidFill>
            </a:endParaRPr>
          </a:p>
          <a:p>
            <a:pPr marL="342900" lvl="0" indent="-302260" algn="l" rtl="0">
              <a:spcBef>
                <a:spcPts val="1000"/>
              </a:spcBef>
              <a:spcAft>
                <a:spcPts val="0"/>
              </a:spcAft>
              <a:buSzPts val="640"/>
              <a:buNone/>
            </a:pPr>
            <a:endParaRPr sz="800" i="1">
              <a:solidFill>
                <a:srgbClr val="FFFF00"/>
              </a:solidFill>
            </a:endParaRPr>
          </a:p>
          <a:p>
            <a:pPr marL="342900" lvl="0" indent="-342900" algn="l" rtl="0">
              <a:spcBef>
                <a:spcPts val="1000"/>
              </a:spcBef>
              <a:spcAft>
                <a:spcPts val="0"/>
              </a:spcAft>
              <a:buSzPts val="2240"/>
              <a:buChar char="►"/>
            </a:pPr>
            <a:r>
              <a:rPr lang="en-US" sz="2800"/>
              <a:t>The zeroing tool should be able to shift the front sight tip as per the calculation to ensure a </a:t>
            </a:r>
            <a:r>
              <a:rPr lang="en-US" sz="2800" b="1" i="1">
                <a:solidFill>
                  <a:srgbClr val="FFFF00"/>
                </a:solidFill>
              </a:rPr>
              <a:t>successful zeroing</a:t>
            </a:r>
            <a:endParaRPr/>
          </a:p>
          <a:p>
            <a:pPr marL="342900" lvl="0" indent="-312420" algn="l" rtl="0">
              <a:spcBef>
                <a:spcPts val="1000"/>
              </a:spcBef>
              <a:spcAft>
                <a:spcPts val="0"/>
              </a:spcAft>
              <a:buSzPts val="480"/>
              <a:buNone/>
            </a:pPr>
            <a:endParaRPr sz="600" b="1" i="1">
              <a:solidFill>
                <a:srgbClr val="FFFF00"/>
              </a:solidFill>
            </a:endParaRPr>
          </a:p>
          <a:p>
            <a:pPr marL="342900" lvl="0" indent="-342900" algn="l" rtl="0">
              <a:spcBef>
                <a:spcPts val="1000"/>
              </a:spcBef>
              <a:spcAft>
                <a:spcPts val="0"/>
              </a:spcAft>
              <a:buSzPts val="2240"/>
              <a:buChar char="►"/>
            </a:pPr>
            <a:r>
              <a:rPr lang="en-US" sz="2800"/>
              <a:t>The UI of the system has to be easy for the ﬁrers and the sub unit commanders to use the system</a:t>
            </a:r>
            <a:endParaRPr sz="2800"/>
          </a:p>
        </p:txBody>
      </p:sp>
      <p:sp>
        <p:nvSpPr>
          <p:cNvPr id="176" name="Google Shape;176;p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5</a:t>
            </a:fld>
            <a:endParaRPr/>
          </a:p>
        </p:txBody>
      </p:sp>
      <p:pic>
        <p:nvPicPr>
          <p:cNvPr id="177" name="Google Shape;177;p5" descr="Image result for success criteria"/>
          <p:cNvPicPr preferRelativeResize="0"/>
          <p:nvPr/>
        </p:nvPicPr>
        <p:blipFill rotWithShape="1">
          <a:blip r:embed="rId3">
            <a:alphaModFix/>
          </a:blip>
          <a:srcRect/>
          <a:stretch/>
        </p:blipFill>
        <p:spPr>
          <a:xfrm>
            <a:off x="10431787" y="5457060"/>
            <a:ext cx="1760213" cy="116760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Domain Covered in Project</a:t>
            </a:r>
            <a:endParaRPr b="1"/>
          </a:p>
        </p:txBody>
      </p:sp>
      <p:sp>
        <p:nvSpPr>
          <p:cNvPr id="183" name="Google Shape;183;p6"/>
          <p:cNvSpPr txBox="1">
            <a:spLocks noGrp="1"/>
          </p:cNvSpPr>
          <p:nvPr>
            <p:ph type="body" idx="1"/>
          </p:nvPr>
        </p:nvSpPr>
        <p:spPr>
          <a:xfrm>
            <a:off x="1103312" y="2052918"/>
            <a:ext cx="8946541" cy="2909047"/>
          </a:xfrm>
          <a:prstGeom prst="rect">
            <a:avLst/>
          </a:prstGeom>
          <a:gradFill>
            <a:gsLst>
              <a:gs pos="0">
                <a:srgbClr val="E7F7EE"/>
              </a:gs>
              <a:gs pos="100000">
                <a:srgbClr val="95E1BB"/>
              </a:gs>
            </a:gsLst>
            <a:lin ang="5400000" scaled="0"/>
          </a:gradFill>
          <a:ln w="9525" cap="rnd" cmpd="sng">
            <a:solidFill>
              <a:schemeClr val="accent6"/>
            </a:solidFill>
            <a:prstDash val="solid"/>
            <a:round/>
            <a:headEnd type="none" w="sm" len="sm"/>
            <a:tailEnd type="none" w="sm" len="sm"/>
          </a:ln>
        </p:spPr>
        <p:txBody>
          <a:bodyPr spcFirstLastPara="1" wrap="square" lIns="91425" tIns="45700" rIns="91425" bIns="45700" anchor="t" anchorCtr="0">
            <a:normAutofit/>
          </a:bodyPr>
          <a:lstStyle/>
          <a:p>
            <a:pPr marL="342900" lvl="0" indent="-342900" algn="l" rtl="0">
              <a:spcBef>
                <a:spcPts val="0"/>
              </a:spcBef>
              <a:spcAft>
                <a:spcPts val="0"/>
              </a:spcAft>
              <a:buSzPts val="2240"/>
              <a:buChar char="►"/>
            </a:pPr>
            <a:r>
              <a:rPr lang="en-US" sz="2800" b="1">
                <a:solidFill>
                  <a:schemeClr val="dk1"/>
                </a:solidFill>
                <a:latin typeface="Century Gothic"/>
                <a:ea typeface="Century Gothic"/>
                <a:cs typeface="Century Gothic"/>
                <a:sym typeface="Century Gothic"/>
              </a:rPr>
              <a:t>Theoretical Cs and Algorithm</a:t>
            </a:r>
            <a:endParaRPr/>
          </a:p>
          <a:p>
            <a:pPr marL="342900" lvl="0" indent="-342900" algn="l" rtl="0">
              <a:spcBef>
                <a:spcPts val="1000"/>
              </a:spcBef>
              <a:spcAft>
                <a:spcPts val="0"/>
              </a:spcAft>
              <a:buSzPts val="2240"/>
              <a:buChar char="►"/>
            </a:pPr>
            <a:r>
              <a:rPr lang="en-US" sz="2800" b="1">
                <a:solidFill>
                  <a:schemeClr val="dk1"/>
                </a:solidFill>
                <a:latin typeface="Century Gothic"/>
                <a:ea typeface="Century Gothic"/>
                <a:cs typeface="Century Gothic"/>
                <a:sym typeface="Century Gothic"/>
              </a:rPr>
              <a:t>Database</a:t>
            </a:r>
            <a:endParaRPr sz="2800" b="1"/>
          </a:p>
          <a:p>
            <a:pPr marL="342900" lvl="0" indent="-342900" algn="l" rtl="0">
              <a:spcBef>
                <a:spcPts val="1000"/>
              </a:spcBef>
              <a:spcAft>
                <a:spcPts val="0"/>
              </a:spcAft>
              <a:buSzPts val="2240"/>
              <a:buChar char="►"/>
            </a:pPr>
            <a:r>
              <a:rPr lang="en-US" sz="2800" b="1">
                <a:solidFill>
                  <a:schemeClr val="dk1"/>
                </a:solidFill>
                <a:latin typeface="Century Gothic"/>
                <a:ea typeface="Century Gothic"/>
                <a:cs typeface="Century Gothic"/>
                <a:sym typeface="Century Gothic"/>
              </a:rPr>
              <a:t>AI and Robotics</a:t>
            </a:r>
            <a:endParaRPr/>
          </a:p>
          <a:p>
            <a:pPr marL="342900" lvl="0" indent="-342900" algn="l" rtl="0">
              <a:spcBef>
                <a:spcPts val="1000"/>
              </a:spcBef>
              <a:spcAft>
                <a:spcPts val="0"/>
              </a:spcAft>
              <a:buSzPts val="2240"/>
              <a:buChar char="►"/>
            </a:pPr>
            <a:r>
              <a:rPr lang="en-US" sz="2800" b="1">
                <a:solidFill>
                  <a:schemeClr val="dk1"/>
                </a:solidFill>
                <a:latin typeface="Century Gothic"/>
                <a:ea typeface="Century Gothic"/>
                <a:cs typeface="Century Gothic"/>
                <a:sym typeface="Century Gothic"/>
              </a:rPr>
              <a:t>Pattern Recognition</a:t>
            </a:r>
            <a:endParaRPr/>
          </a:p>
          <a:p>
            <a:pPr marL="342900" lvl="0" indent="-342900" algn="l" rtl="0">
              <a:spcBef>
                <a:spcPts val="1000"/>
              </a:spcBef>
              <a:spcAft>
                <a:spcPts val="0"/>
              </a:spcAft>
              <a:buSzPts val="2240"/>
              <a:buChar char="►"/>
            </a:pPr>
            <a:r>
              <a:rPr lang="en-US" sz="2800" b="1">
                <a:solidFill>
                  <a:schemeClr val="dk1"/>
                </a:solidFill>
                <a:latin typeface="Century Gothic"/>
                <a:ea typeface="Century Gothic"/>
                <a:cs typeface="Century Gothic"/>
                <a:sym typeface="Century Gothic"/>
              </a:rPr>
              <a:t>Digital Image Processing</a:t>
            </a:r>
            <a:endParaRPr sz="2800" b="1"/>
          </a:p>
        </p:txBody>
      </p:sp>
      <p:sp>
        <p:nvSpPr>
          <p:cNvPr id="184" name="Google Shape;184;p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Features</a:t>
            </a:r>
            <a:endParaRPr b="1"/>
          </a:p>
        </p:txBody>
      </p:sp>
      <p:sp>
        <p:nvSpPr>
          <p:cNvPr id="190" name="Google Shape;19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7</a:t>
            </a:fld>
            <a:endParaRPr/>
          </a:p>
        </p:txBody>
      </p:sp>
      <p:grpSp>
        <p:nvGrpSpPr>
          <p:cNvPr id="191" name="Google Shape;191;p7"/>
          <p:cNvGrpSpPr/>
          <p:nvPr/>
        </p:nvGrpSpPr>
        <p:grpSpPr>
          <a:xfrm>
            <a:off x="2502402" y="1853249"/>
            <a:ext cx="6344513" cy="3386169"/>
            <a:chOff x="1249" y="226155"/>
            <a:chExt cx="6344513" cy="3386169"/>
          </a:xfrm>
        </p:grpSpPr>
        <p:sp>
          <p:nvSpPr>
            <p:cNvPr id="192" name="Google Shape;192;p7"/>
            <p:cNvSpPr/>
            <p:nvPr/>
          </p:nvSpPr>
          <p:spPr>
            <a:xfrm>
              <a:off x="380869" y="226155"/>
              <a:ext cx="1223368" cy="842900"/>
            </a:xfrm>
            <a:prstGeom prst="roundRect">
              <a:avLst>
                <a:gd name="adj" fmla="val 16667"/>
              </a:avLst>
            </a:prstGeom>
            <a:solidFill>
              <a:srgbClr val="ABD331"/>
            </a:solidFill>
            <a:ln>
              <a:noFill/>
            </a:ln>
            <a:effectLst>
              <a:outerShdw blurRad="149987" dist="250190" dir="8460000" algn="ctr" rotWithShape="0">
                <a:srgbClr val="000000">
                  <a:alpha val="2784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1249" y="999881"/>
              <a:ext cx="1982608" cy="735547"/>
            </a:xfrm>
            <a:prstGeom prst="rect">
              <a:avLst/>
            </a:prstGeom>
            <a:noFill/>
            <a:ln>
              <a:noFill/>
            </a:ln>
            <a:effectLst>
              <a:outerShdw blurRad="149987" dist="250190" dir="8460000" algn="ctr" rotWithShape="0">
                <a:srgbClr val="000000">
                  <a:alpha val="2784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txBox="1"/>
            <p:nvPr/>
          </p:nvSpPr>
          <p:spPr>
            <a:xfrm>
              <a:off x="1249" y="999881"/>
              <a:ext cx="1982608" cy="735547"/>
            </a:xfrm>
            <a:prstGeom prst="rect">
              <a:avLst/>
            </a:prstGeom>
            <a:noFill/>
            <a:ln>
              <a:noFill/>
            </a:ln>
          </p:spPr>
          <p:txBody>
            <a:bodyPr spcFirstLastPara="1" wrap="square" lIns="142225" tIns="142225" rIns="142225" bIns="0" anchor="t" anchorCtr="0">
              <a:noAutofit/>
            </a:bodyPr>
            <a:lstStyle/>
            <a:p>
              <a:pPr marL="0" marR="0" lvl="0" indent="0" algn="ctr" rtl="0">
                <a:lnSpc>
                  <a:spcPct val="90000"/>
                </a:lnSpc>
                <a:spcBef>
                  <a:spcPts val="0"/>
                </a:spcBef>
                <a:spcAft>
                  <a:spcPts val="0"/>
                </a:spcAft>
                <a:buNone/>
              </a:pPr>
              <a:r>
                <a:rPr lang="en-US" sz="2000" b="1" i="0" u="none" strike="noStrike" cap="none">
                  <a:solidFill>
                    <a:schemeClr val="lt1"/>
                  </a:solidFill>
                  <a:latin typeface="Century Gothic"/>
                  <a:ea typeface="Century Gothic"/>
                  <a:cs typeface="Century Gothic"/>
                  <a:sym typeface="Century Gothic"/>
                </a:rPr>
                <a:t>Target Analysis</a:t>
              </a:r>
              <a:endParaRPr sz="2000" b="0" i="0" u="none" strike="noStrike" cap="none">
                <a:solidFill>
                  <a:schemeClr val="lt1"/>
                </a:solidFill>
                <a:latin typeface="Century Gothic"/>
                <a:ea typeface="Century Gothic"/>
                <a:cs typeface="Century Gothic"/>
                <a:sym typeface="Century Gothic"/>
              </a:endParaRPr>
            </a:p>
          </p:txBody>
        </p:sp>
        <p:sp>
          <p:nvSpPr>
            <p:cNvPr id="195" name="Google Shape;195;p7"/>
            <p:cNvSpPr/>
            <p:nvPr/>
          </p:nvSpPr>
          <p:spPr>
            <a:xfrm>
              <a:off x="2561821" y="226155"/>
              <a:ext cx="1223368" cy="842900"/>
            </a:xfrm>
            <a:prstGeom prst="roundRect">
              <a:avLst>
                <a:gd name="adj" fmla="val 16667"/>
              </a:avLst>
            </a:prstGeom>
            <a:solidFill>
              <a:srgbClr val="ABD331"/>
            </a:solidFill>
            <a:ln>
              <a:noFill/>
            </a:ln>
            <a:effectLst>
              <a:outerShdw blurRad="149987" dist="250190" dir="8460000" algn="ctr" rotWithShape="0">
                <a:srgbClr val="000000">
                  <a:alpha val="2784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a:off x="2182201" y="999881"/>
              <a:ext cx="1982608" cy="735547"/>
            </a:xfrm>
            <a:prstGeom prst="rect">
              <a:avLst/>
            </a:prstGeom>
            <a:noFill/>
            <a:ln>
              <a:noFill/>
            </a:ln>
            <a:effectLst>
              <a:outerShdw blurRad="149987" dist="250190" dir="8460000" algn="ctr" rotWithShape="0">
                <a:srgbClr val="000000">
                  <a:alpha val="2784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txBox="1"/>
            <p:nvPr/>
          </p:nvSpPr>
          <p:spPr>
            <a:xfrm>
              <a:off x="2182201" y="999881"/>
              <a:ext cx="1982608" cy="735547"/>
            </a:xfrm>
            <a:prstGeom prst="rect">
              <a:avLst/>
            </a:prstGeom>
            <a:noFill/>
            <a:ln>
              <a:noFill/>
            </a:ln>
          </p:spPr>
          <p:txBody>
            <a:bodyPr spcFirstLastPara="1" wrap="square" lIns="142225" tIns="142225" rIns="142225" bIns="0" anchor="t" anchorCtr="0">
              <a:noAutofit/>
            </a:bodyPr>
            <a:lstStyle/>
            <a:p>
              <a:pPr marL="0" marR="0" lvl="0" indent="0" algn="ctr" rtl="0">
                <a:lnSpc>
                  <a:spcPct val="90000"/>
                </a:lnSpc>
                <a:spcBef>
                  <a:spcPts val="0"/>
                </a:spcBef>
                <a:spcAft>
                  <a:spcPts val="0"/>
                </a:spcAft>
                <a:buNone/>
              </a:pPr>
              <a:r>
                <a:rPr lang="en-US" sz="2000" b="1" i="0" u="none" strike="noStrike" cap="none">
                  <a:solidFill>
                    <a:schemeClr val="lt1"/>
                  </a:solidFill>
                  <a:latin typeface="Century Gothic"/>
                  <a:ea typeface="Century Gothic"/>
                  <a:cs typeface="Century Gothic"/>
                  <a:sym typeface="Century Gothic"/>
                </a:rPr>
                <a:t>Data Storage</a:t>
              </a:r>
              <a:endParaRPr sz="2000" b="1" i="0" u="none" strike="noStrike" cap="none">
                <a:solidFill>
                  <a:schemeClr val="lt1"/>
                </a:solidFill>
                <a:latin typeface="Century Gothic"/>
                <a:ea typeface="Century Gothic"/>
                <a:cs typeface="Century Gothic"/>
                <a:sym typeface="Century Gothic"/>
              </a:endParaRPr>
            </a:p>
          </p:txBody>
        </p:sp>
        <p:sp>
          <p:nvSpPr>
            <p:cNvPr id="198" name="Google Shape;198;p7"/>
            <p:cNvSpPr/>
            <p:nvPr/>
          </p:nvSpPr>
          <p:spPr>
            <a:xfrm>
              <a:off x="4742774" y="226155"/>
              <a:ext cx="1223368" cy="842900"/>
            </a:xfrm>
            <a:prstGeom prst="roundRect">
              <a:avLst>
                <a:gd name="adj" fmla="val 16667"/>
              </a:avLst>
            </a:prstGeom>
            <a:solidFill>
              <a:srgbClr val="ABD331"/>
            </a:solidFill>
            <a:ln>
              <a:noFill/>
            </a:ln>
            <a:effectLst>
              <a:outerShdw blurRad="149987" dist="250190" dir="8460000" algn="ctr" rotWithShape="0">
                <a:srgbClr val="000000">
                  <a:alpha val="2784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a:off x="4363154" y="999881"/>
              <a:ext cx="1982608" cy="735547"/>
            </a:xfrm>
            <a:prstGeom prst="rect">
              <a:avLst/>
            </a:prstGeom>
            <a:noFill/>
            <a:ln>
              <a:noFill/>
            </a:ln>
            <a:effectLst>
              <a:outerShdw blurRad="149987" dist="250190" dir="8460000" algn="ctr" rotWithShape="0">
                <a:srgbClr val="000000">
                  <a:alpha val="2784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txBox="1"/>
            <p:nvPr/>
          </p:nvSpPr>
          <p:spPr>
            <a:xfrm>
              <a:off x="4363154" y="999881"/>
              <a:ext cx="1982608" cy="735547"/>
            </a:xfrm>
            <a:prstGeom prst="rect">
              <a:avLst/>
            </a:prstGeom>
            <a:noFill/>
            <a:ln>
              <a:noFill/>
            </a:ln>
          </p:spPr>
          <p:txBody>
            <a:bodyPr spcFirstLastPara="1" wrap="square" lIns="142225" tIns="142225" rIns="142225" bIns="0" anchor="t" anchorCtr="0">
              <a:noAutofit/>
            </a:bodyPr>
            <a:lstStyle/>
            <a:p>
              <a:pPr marL="0" marR="0" lvl="0" indent="0" algn="ctr" rtl="0">
                <a:lnSpc>
                  <a:spcPct val="90000"/>
                </a:lnSpc>
                <a:spcBef>
                  <a:spcPts val="0"/>
                </a:spcBef>
                <a:spcAft>
                  <a:spcPts val="0"/>
                </a:spcAft>
                <a:buNone/>
              </a:pPr>
              <a:r>
                <a:rPr lang="en-US" sz="2000" b="1" i="0" u="none" strike="noStrike" cap="none">
                  <a:solidFill>
                    <a:schemeClr val="lt1"/>
                  </a:solidFill>
                  <a:latin typeface="Century Gothic"/>
                  <a:ea typeface="Century Gothic"/>
                  <a:cs typeface="Century Gothic"/>
                  <a:sym typeface="Century Gothic"/>
                </a:rPr>
                <a:t>Data Analysis</a:t>
              </a:r>
              <a:endParaRPr sz="2000" b="1" i="0" u="none" strike="noStrike" cap="none">
                <a:solidFill>
                  <a:schemeClr val="lt1"/>
                </a:solidFill>
                <a:latin typeface="Century Gothic"/>
                <a:ea typeface="Century Gothic"/>
                <a:cs typeface="Century Gothic"/>
                <a:sym typeface="Century Gothic"/>
              </a:endParaRPr>
            </a:p>
          </p:txBody>
        </p:sp>
        <p:sp>
          <p:nvSpPr>
            <p:cNvPr id="201" name="Google Shape;201;p7"/>
            <p:cNvSpPr/>
            <p:nvPr/>
          </p:nvSpPr>
          <p:spPr>
            <a:xfrm>
              <a:off x="1471345" y="2041256"/>
              <a:ext cx="1223368" cy="842900"/>
            </a:xfrm>
            <a:prstGeom prst="roundRect">
              <a:avLst>
                <a:gd name="adj" fmla="val 16667"/>
              </a:avLst>
            </a:prstGeom>
            <a:solidFill>
              <a:srgbClr val="ABD331"/>
            </a:solidFill>
            <a:ln>
              <a:noFill/>
            </a:ln>
            <a:effectLst>
              <a:outerShdw blurRad="149987" dist="250190" dir="8460000" algn="ctr" rotWithShape="0">
                <a:srgbClr val="000000">
                  <a:alpha val="2784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7"/>
            <p:cNvSpPr/>
            <p:nvPr/>
          </p:nvSpPr>
          <p:spPr>
            <a:xfrm>
              <a:off x="1091725" y="2876777"/>
              <a:ext cx="1982608" cy="735547"/>
            </a:xfrm>
            <a:prstGeom prst="rect">
              <a:avLst/>
            </a:prstGeom>
            <a:noFill/>
            <a:ln>
              <a:noFill/>
            </a:ln>
            <a:effectLst>
              <a:outerShdw blurRad="149987" dist="250190" dir="8460000" algn="ctr" rotWithShape="0">
                <a:srgbClr val="000000">
                  <a:alpha val="2784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txBox="1"/>
            <p:nvPr/>
          </p:nvSpPr>
          <p:spPr>
            <a:xfrm>
              <a:off x="1091725" y="2876777"/>
              <a:ext cx="1982608" cy="735547"/>
            </a:xfrm>
            <a:prstGeom prst="rect">
              <a:avLst/>
            </a:prstGeom>
            <a:noFill/>
            <a:ln>
              <a:noFill/>
            </a:ln>
          </p:spPr>
          <p:txBody>
            <a:bodyPr spcFirstLastPara="1" wrap="square" lIns="142225" tIns="142225" rIns="142225" bIns="0" anchor="t" anchorCtr="0">
              <a:noAutofit/>
            </a:bodyPr>
            <a:lstStyle/>
            <a:p>
              <a:pPr marL="0" marR="0" lvl="0" indent="0" algn="ctr" rtl="0">
                <a:lnSpc>
                  <a:spcPct val="90000"/>
                </a:lnSpc>
                <a:spcBef>
                  <a:spcPts val="0"/>
                </a:spcBef>
                <a:spcAft>
                  <a:spcPts val="0"/>
                </a:spcAft>
                <a:buNone/>
              </a:pPr>
              <a:r>
                <a:rPr lang="en-US" sz="2000" b="1" i="0" u="none" strike="noStrike" cap="none">
                  <a:solidFill>
                    <a:schemeClr val="lt1"/>
                  </a:solidFill>
                  <a:latin typeface="Century Gothic"/>
                  <a:ea typeface="Century Gothic"/>
                  <a:cs typeface="Century Gothic"/>
                  <a:sym typeface="Century Gothic"/>
                </a:rPr>
                <a:t>Weapon Zeroing</a:t>
              </a:r>
              <a:endParaRPr sz="2000" b="1" i="0" u="none" strike="noStrike" cap="none">
                <a:solidFill>
                  <a:schemeClr val="lt1"/>
                </a:solidFill>
                <a:latin typeface="Century Gothic"/>
                <a:ea typeface="Century Gothic"/>
                <a:cs typeface="Century Gothic"/>
                <a:sym typeface="Century Gothic"/>
              </a:endParaRPr>
            </a:p>
          </p:txBody>
        </p:sp>
        <p:sp>
          <p:nvSpPr>
            <p:cNvPr id="204" name="Google Shape;204;p7"/>
            <p:cNvSpPr/>
            <p:nvPr/>
          </p:nvSpPr>
          <p:spPr>
            <a:xfrm>
              <a:off x="3652297" y="2041256"/>
              <a:ext cx="1223368" cy="842900"/>
            </a:xfrm>
            <a:prstGeom prst="roundRect">
              <a:avLst>
                <a:gd name="adj" fmla="val 16667"/>
              </a:avLst>
            </a:prstGeom>
            <a:solidFill>
              <a:srgbClr val="ABD331"/>
            </a:solidFill>
            <a:ln>
              <a:noFill/>
            </a:ln>
            <a:effectLst>
              <a:outerShdw blurRad="149987" dist="250190" dir="8460000" algn="ctr" rotWithShape="0">
                <a:srgbClr val="000000">
                  <a:alpha val="2784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a:off x="3272678" y="2876777"/>
              <a:ext cx="1982608" cy="735547"/>
            </a:xfrm>
            <a:prstGeom prst="rect">
              <a:avLst/>
            </a:prstGeom>
            <a:noFill/>
            <a:ln>
              <a:noFill/>
            </a:ln>
            <a:effectLst>
              <a:outerShdw blurRad="149987" dist="250190" dir="8460000" algn="ctr" rotWithShape="0">
                <a:srgbClr val="000000">
                  <a:alpha val="2784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txBox="1"/>
            <p:nvPr/>
          </p:nvSpPr>
          <p:spPr>
            <a:xfrm>
              <a:off x="3272678" y="2876777"/>
              <a:ext cx="1982608" cy="735547"/>
            </a:xfrm>
            <a:prstGeom prst="rect">
              <a:avLst/>
            </a:prstGeom>
            <a:noFill/>
            <a:ln>
              <a:noFill/>
            </a:ln>
          </p:spPr>
          <p:txBody>
            <a:bodyPr spcFirstLastPara="1" wrap="square" lIns="142225" tIns="142225" rIns="142225" bIns="0" anchor="t" anchorCtr="0">
              <a:noAutofit/>
            </a:bodyPr>
            <a:lstStyle/>
            <a:p>
              <a:pPr marL="0" marR="0" lvl="0" indent="0" algn="ctr" rtl="0">
                <a:lnSpc>
                  <a:spcPct val="90000"/>
                </a:lnSpc>
                <a:spcBef>
                  <a:spcPts val="0"/>
                </a:spcBef>
                <a:spcAft>
                  <a:spcPts val="0"/>
                </a:spcAft>
                <a:buNone/>
              </a:pPr>
              <a:r>
                <a:rPr lang="en-US" sz="2000" b="1" i="0" u="none" strike="noStrike" cap="none">
                  <a:solidFill>
                    <a:schemeClr val="lt1"/>
                  </a:solidFill>
                  <a:latin typeface="Century Gothic"/>
                  <a:ea typeface="Century Gothic"/>
                  <a:cs typeface="Century Gothic"/>
                  <a:sym typeface="Century Gothic"/>
                </a:rPr>
                <a:t>Firer Profile Management</a:t>
              </a:r>
              <a:endParaRPr sz="2000" b="0" i="0" u="none" strike="noStrike" cap="none">
                <a:solidFill>
                  <a:schemeClr val="lt1"/>
                </a:solidFill>
                <a:latin typeface="Century Gothic"/>
                <a:ea typeface="Century Gothic"/>
                <a:cs typeface="Century Gothic"/>
                <a:sym typeface="Century Gothic"/>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System Architecture</a:t>
            </a:r>
            <a:endParaRPr b="1"/>
          </a:p>
        </p:txBody>
      </p:sp>
      <p:sp>
        <p:nvSpPr>
          <p:cNvPr id="212" name="Google Shape;212;p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8</a:t>
            </a:fld>
            <a:endParaRPr/>
          </a:p>
        </p:txBody>
      </p:sp>
      <p:pic>
        <p:nvPicPr>
          <p:cNvPr id="213" name="Google Shape;213;p8"/>
          <p:cNvPicPr preferRelativeResize="0">
            <a:picLocks noGrp="1"/>
          </p:cNvPicPr>
          <p:nvPr>
            <p:ph type="body" idx="1"/>
          </p:nvPr>
        </p:nvPicPr>
        <p:blipFill rotWithShape="1">
          <a:blip r:embed="rId3">
            <a:alphaModFix/>
          </a:blip>
          <a:srcRect/>
          <a:stretch/>
        </p:blipFill>
        <p:spPr>
          <a:xfrm>
            <a:off x="6110950" y="1"/>
            <a:ext cx="4179151"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9"/>
          <p:cNvSpPr/>
          <p:nvPr/>
        </p:nvSpPr>
        <p:spPr>
          <a:xfrm>
            <a:off x="1174441" y="1188162"/>
            <a:ext cx="9610101" cy="5565082"/>
          </a:xfrm>
          <a:prstGeom prst="rect">
            <a:avLst/>
          </a:prstGeom>
          <a:solidFill>
            <a:srgbClr val="DFF6EB"/>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19" name="Google Shape;219;p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System Work Flow</a:t>
            </a:r>
            <a:endParaRPr b="1"/>
          </a:p>
        </p:txBody>
      </p:sp>
      <p:sp>
        <p:nvSpPr>
          <p:cNvPr id="220" name="Google Shape;220;p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9</a:t>
            </a:fld>
            <a:endParaRPr/>
          </a:p>
        </p:txBody>
      </p:sp>
      <p:pic>
        <p:nvPicPr>
          <p:cNvPr id="221" name="Google Shape;221;p9"/>
          <p:cNvPicPr preferRelativeResize="0">
            <a:picLocks noGrp="1"/>
          </p:cNvPicPr>
          <p:nvPr>
            <p:ph type="body" idx="1"/>
          </p:nvPr>
        </p:nvPicPr>
        <p:blipFill rotWithShape="1">
          <a:blip r:embed="rId3">
            <a:alphaModFix/>
          </a:blip>
          <a:srcRect/>
          <a:stretch/>
        </p:blipFill>
        <p:spPr>
          <a:xfrm>
            <a:off x="1264024" y="1188162"/>
            <a:ext cx="9453282" cy="5565082"/>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1157</Words>
  <Application>Microsoft Office PowerPoint</Application>
  <PresentationFormat>Widescreen</PresentationFormat>
  <Paragraphs>205</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Century Gothic</vt:lpstr>
      <vt:lpstr>Arial</vt:lpstr>
      <vt:lpstr>Calibri</vt:lpstr>
      <vt:lpstr>Noto Sans Symbols</vt:lpstr>
      <vt:lpstr>Ion</vt:lpstr>
      <vt:lpstr>Course No. : CSE-460 Course Title: IDP-I</vt:lpstr>
      <vt:lpstr>Weapon Zeroing and Warriors’ Range Analysis System of Small Arms for Bangladesh Army</vt:lpstr>
      <vt:lpstr>Scope</vt:lpstr>
      <vt:lpstr>Objectives</vt:lpstr>
      <vt:lpstr>Success Criteria</vt:lpstr>
      <vt:lpstr>Domain Covered in Project</vt:lpstr>
      <vt:lpstr>Features</vt:lpstr>
      <vt:lpstr>System Architecture</vt:lpstr>
      <vt:lpstr>System Work Flow</vt:lpstr>
      <vt:lpstr>Work Flow Diagram</vt:lpstr>
      <vt:lpstr>System Environment</vt:lpstr>
      <vt:lpstr>Context Diagram</vt:lpstr>
      <vt:lpstr>Schema Diagram</vt:lpstr>
      <vt:lpstr>Project Approach</vt:lpstr>
      <vt:lpstr>User Characteristics</vt:lpstr>
      <vt:lpstr>Work completion till date</vt:lpstr>
      <vt:lpstr>Project Milestone</vt:lpstr>
      <vt:lpstr>Milestone Report</vt:lpstr>
      <vt:lpstr>Percentage of Work Complete</vt:lpstr>
      <vt:lpstr>Work Overview</vt:lpstr>
      <vt:lpstr>Cost Estimate</vt:lpstr>
      <vt:lpstr>Mobile App UI</vt:lpstr>
      <vt:lpstr>PowerPoint Presentation</vt:lpstr>
      <vt:lpstr>Target</vt:lpstr>
      <vt:lpstr>Target Detection</vt:lpstr>
      <vt:lpstr>Hardware Front side Correction</vt:lpstr>
      <vt:lpstr>PowerPoint Presentation</vt:lpstr>
      <vt:lpstr>Hardware Lateral Correction (contd)</vt:lpstr>
      <vt:lpstr>Limitations</vt:lpstr>
      <vt:lpstr>Future Expansion</vt:lpstr>
      <vt:lpstr>Reference</vt:lpstr>
      <vt:lpstr>Query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No. : CSE-460 Course Title: IDP-I</dc:title>
  <cp:lastModifiedBy>Shahriar Iqbal</cp:lastModifiedBy>
  <cp:revision>2</cp:revision>
  <dcterms:created xsi:type="dcterms:W3CDTF">2019-05-08T18:11:57Z</dcterms:created>
  <dcterms:modified xsi:type="dcterms:W3CDTF">2022-07-23T06:48:13Z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